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60" r:id="rId3"/>
    <p:sldId id="267" r:id="rId4"/>
    <p:sldId id="265" r:id="rId5"/>
    <p:sldId id="268" r:id="rId6"/>
    <p:sldId id="269" r:id="rId7"/>
    <p:sldId id="270" r:id="rId8"/>
    <p:sldId id="272" r:id="rId9"/>
    <p:sldId id="274" r:id="rId10"/>
    <p:sldId id="277" r:id="rId11"/>
    <p:sldId id="289" r:id="rId12"/>
    <p:sldId id="280" r:id="rId13"/>
    <p:sldId id="282" r:id="rId14"/>
    <p:sldId id="278" r:id="rId15"/>
    <p:sldId id="290" r:id="rId16"/>
    <p:sldId id="283" r:id="rId17"/>
    <p:sldId id="279" r:id="rId18"/>
    <p:sldId id="284" r:id="rId19"/>
    <p:sldId id="286" r:id="rId20"/>
    <p:sldId id="287" r:id="rId21"/>
    <p:sldId id="264" r:id="rId2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BUCKINGHAM" initials="MB" lastIdx="10" clrIdx="0">
    <p:extLst>
      <p:ext uri="{19B8F6BF-5375-455C-9EA6-DF929625EA0E}">
        <p15:presenceInfo xmlns:p15="http://schemas.microsoft.com/office/powerpoint/2012/main" userId="S-1-5-21-682003330-839522115-1417001333-2473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0930" autoAdjust="0"/>
  </p:normalViewPr>
  <p:slideViewPr>
    <p:cSldViewPr snapToGrid="0" snapToObjects="1">
      <p:cViewPr varScale="1">
        <p:scale>
          <a:sx n="49" d="100"/>
          <a:sy n="49" d="100"/>
        </p:scale>
        <p:origin x="1804" y="36"/>
      </p:cViewPr>
      <p:guideLst/>
    </p:cSldViewPr>
  </p:slideViewPr>
  <p:notesTextViewPr>
    <p:cViewPr>
      <p:scale>
        <a:sx n="1" d="1"/>
        <a:sy n="1" d="1"/>
      </p:scale>
      <p:origin x="0" y="-4"/>
    </p:cViewPr>
  </p:notesTextViewPr>
  <p:notesViewPr>
    <p:cSldViewPr snapToGrid="0" snapToObjects="1">
      <p:cViewPr varScale="1">
        <p:scale>
          <a:sx n="59" d="100"/>
          <a:sy n="59" d="100"/>
        </p:scale>
        <p:origin x="21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C1AE560-E9E1-4F31-BF82-A9DE9EBD407A}" type="datetimeFigureOut">
              <a:rPr lang="en-AU" smtClean="0"/>
              <a:t>25/08/2019</a:t>
            </a:fld>
            <a:endParaRPr lang="en-AU"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D46F48F-CFA8-495E-890A-0090BB6B4830}" type="slidenum">
              <a:rPr lang="en-AU" smtClean="0"/>
              <a:t>‹#›</a:t>
            </a:fld>
            <a:endParaRPr lang="en-AU" dirty="0"/>
          </a:p>
        </p:txBody>
      </p:sp>
    </p:spTree>
    <p:extLst>
      <p:ext uri="{BB962C8B-B14F-4D97-AF65-F5344CB8AC3E}">
        <p14:creationId xmlns:p14="http://schemas.microsoft.com/office/powerpoint/2010/main" val="155514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6DD9B8A-ECE3-4557-AEEE-7EDDC8A68F04}" type="datetimeFigureOut">
              <a:rPr lang="en-AU" smtClean="0"/>
              <a:t>25/08/2019</a:t>
            </a:fld>
            <a:endParaRPr lang="en-AU"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53CC92E-5744-414A-9212-0270AC6CCB0E}" type="slidenum">
              <a:rPr lang="en-AU" smtClean="0"/>
              <a:t>‹#›</a:t>
            </a:fld>
            <a:endParaRPr lang="en-AU" dirty="0"/>
          </a:p>
        </p:txBody>
      </p:sp>
    </p:spTree>
    <p:extLst>
      <p:ext uri="{BB962C8B-B14F-4D97-AF65-F5344CB8AC3E}">
        <p14:creationId xmlns:p14="http://schemas.microsoft.com/office/powerpoint/2010/main" val="213982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u.au.libguides.com/referenc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intranet.ecu.edu.au/student/my-studies/study-assistance/academic-skills-centr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aim of these slides is to provide you with some</a:t>
            </a:r>
            <a:r>
              <a:rPr lang="en-AU" baseline="0" dirty="0" smtClean="0"/>
              <a:t> guidance/hints n tips </a:t>
            </a:r>
            <a:r>
              <a:rPr lang="en-AU" baseline="0" dirty="0" smtClean="0"/>
              <a:t>to remind Experienced students (i.e. in a non-foundational unit) </a:t>
            </a:r>
            <a:r>
              <a:rPr lang="en-AU" baseline="0" dirty="0" smtClean="0"/>
              <a:t>about </a:t>
            </a:r>
            <a:r>
              <a:rPr lang="en-AU" baseline="0" dirty="0" smtClean="0"/>
              <a:t>academic </a:t>
            </a:r>
            <a:r>
              <a:rPr lang="en-AU" baseline="0" dirty="0" smtClean="0"/>
              <a:t>integrity in </a:t>
            </a:r>
            <a:r>
              <a:rPr lang="en-AU" baseline="0" dirty="0" smtClean="0"/>
              <a:t>the first few weeks of semester.</a:t>
            </a:r>
            <a:endParaRPr lang="en-AU" baseline="0" dirty="0" smtClean="0"/>
          </a:p>
          <a:p>
            <a:r>
              <a:rPr lang="en-AU" baseline="0" dirty="0" smtClean="0"/>
              <a:t>There is another set of slides that can be </a:t>
            </a:r>
            <a:r>
              <a:rPr lang="en-AU" baseline="0" dirty="0" smtClean="0"/>
              <a:t>as a </a:t>
            </a:r>
            <a:r>
              <a:rPr lang="en-AU" baseline="0" dirty="0" smtClean="0"/>
              <a:t>reminder of good academic practice nearing an assessment task submission date.</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a:t>
            </a:fld>
            <a:endParaRPr lang="en-AU" dirty="0"/>
          </a:p>
        </p:txBody>
      </p:sp>
    </p:spTree>
    <p:extLst>
      <p:ext uri="{BB962C8B-B14F-4D97-AF65-F5344CB8AC3E}">
        <p14:creationId xmlns:p14="http://schemas.microsoft.com/office/powerpoint/2010/main" val="149507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consequences</a:t>
            </a:r>
            <a:r>
              <a:rPr lang="en-AU" baseline="0" dirty="0" smtClean="0"/>
              <a:t> of working collaboratively when an individual assignment is required.</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10</a:t>
            </a:fld>
            <a:endParaRPr lang="en-AU" dirty="0"/>
          </a:p>
        </p:txBody>
      </p:sp>
    </p:spTree>
    <p:extLst>
      <p:ext uri="{BB962C8B-B14F-4D97-AF65-F5344CB8AC3E}">
        <p14:creationId xmlns:p14="http://schemas.microsoft.com/office/powerpoint/2010/main" val="351807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Scenario One –</a:t>
            </a:r>
            <a:r>
              <a:rPr lang="en-AU" baseline="0" dirty="0" smtClean="0"/>
              <a:t> additional question: What happens if the student asked a parent instead?  Or perhaps another student in the course?</a:t>
            </a:r>
          </a:p>
          <a:p>
            <a:endParaRPr lang="en-AU" baseline="0" dirty="0" smtClean="0"/>
          </a:p>
          <a:p>
            <a:r>
              <a:rPr lang="en-AU" baseline="0" dirty="0" smtClean="0"/>
              <a:t>Scenario Two – additional question: Is this collaboration?  What if the task instructions required all students to contribute to each part?</a:t>
            </a:r>
          </a:p>
          <a:p>
            <a:endParaRPr lang="en-AU" baseline="0" dirty="0" smtClean="0"/>
          </a:p>
          <a:p>
            <a:r>
              <a:rPr lang="en-AU" baseline="0" dirty="0" smtClean="0"/>
              <a:t>Scenario Three – additional question: Would it be different is some ideas </a:t>
            </a:r>
            <a:r>
              <a:rPr lang="en-AU" i="1" baseline="0" dirty="0" smtClean="0"/>
              <a:t>had</a:t>
            </a:r>
            <a:r>
              <a:rPr lang="en-AU" baseline="0" dirty="0" smtClean="0"/>
              <a:t> been copied word for word?</a:t>
            </a:r>
          </a:p>
          <a:p>
            <a:endParaRPr lang="en-AU" baseline="0" dirty="0" smtClean="0"/>
          </a:p>
          <a:p>
            <a:r>
              <a:rPr lang="en-AU" baseline="0" dirty="0" smtClean="0"/>
              <a:t>For more scenarios see the Collaborating with Integrity Tipsheet: https://cheatingandassessment.edu.au/wp-content/uploads/2018/09/STUDENT-RESOURCE-Collaborating-with-integrity.pdf</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11</a:t>
            </a:fld>
            <a:endParaRPr lang="en-AU" dirty="0"/>
          </a:p>
        </p:txBody>
      </p:sp>
    </p:spTree>
    <p:extLst>
      <p:ext uri="{BB962C8B-B14F-4D97-AF65-F5344CB8AC3E}">
        <p14:creationId xmlns:p14="http://schemas.microsoft.com/office/powerpoint/2010/main" val="251617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dirty="0" smtClean="0"/>
              <a:t>Do Not Seek External Assistance:</a:t>
            </a:r>
            <a:r>
              <a:rPr lang="en-AU" sz="1200" dirty="0" smtClean="0"/>
              <a:t> your lecturers and tutors are paid to assist and advise, but they do not provide answers.  If you seek assistance from friends, prior students or external ‘tutors’ and they provide you with content or do some or all of the work for you then this is considered very serious Academic Misconduct.  Actual contract cheating is quite easy to spot by our academic staff and is easily proven during subsequent Academic Misconduct investigations. </a:t>
            </a:r>
          </a:p>
          <a:p>
            <a:r>
              <a:rPr lang="en-AU" sz="1200" u="sng" dirty="0" smtClean="0"/>
              <a:t>A Slippery Slope:</a:t>
            </a:r>
            <a:r>
              <a:rPr lang="en-AU" sz="1200" dirty="0" smtClean="0"/>
              <a:t> contract cheating can start quite innocently by using paid ‘tutoring’ services, but in the end, if the ‘help’ you receive means you still cannot do the assessment work yourself (write it, code it, calculate it, analyse it) and you submit that work, it is contract cheating.  Remember, these tutoring services could not care less if you are expelled from university as they have already been paid.</a:t>
            </a:r>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12</a:t>
            </a:fld>
            <a:endParaRPr lang="en-AU" dirty="0"/>
          </a:p>
        </p:txBody>
      </p:sp>
    </p:spTree>
    <p:extLst>
      <p:ext uri="{BB962C8B-B14F-4D97-AF65-F5344CB8AC3E}">
        <p14:creationId xmlns:p14="http://schemas.microsoft.com/office/powerpoint/2010/main" val="270346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Students who outsource their assignments</a:t>
            </a:r>
            <a:r>
              <a:rPr lang="en-AU" baseline="0" dirty="0" smtClean="0"/>
              <a:t> will be caught as while technology can help them get someone else to do their assignment , technology also helps me (tutor) identify them.</a:t>
            </a:r>
            <a:endParaRPr lang="en-AU" dirty="0" smtClean="0"/>
          </a:p>
          <a:p>
            <a:r>
              <a:rPr lang="en-AU" baseline="0" dirty="0" smtClean="0"/>
              <a:t>These unscrupulous essay mills have also been know to blackmail students who have used their services (extortion etc.) – if you do find yourself in this position then please ask for help.</a:t>
            </a:r>
          </a:p>
          <a:p>
            <a:endParaRPr lang="en-AU" baseline="0"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13</a:t>
            </a:fld>
            <a:endParaRPr lang="en-AU" dirty="0"/>
          </a:p>
        </p:txBody>
      </p:sp>
    </p:spTree>
    <p:extLst>
      <p:ext uri="{BB962C8B-B14F-4D97-AF65-F5344CB8AC3E}">
        <p14:creationId xmlns:p14="http://schemas.microsoft.com/office/powerpoint/2010/main" val="378347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Scenario One –</a:t>
            </a:r>
            <a:r>
              <a:rPr lang="en-AU" baseline="0" dirty="0" smtClean="0"/>
              <a:t> additional question: Would it be different if the quiz was worth more?  Do you think we (the tutors) expect you (students) to do these tasks together?</a:t>
            </a:r>
          </a:p>
          <a:p>
            <a:endParaRPr lang="en-AU" baseline="0" dirty="0" smtClean="0"/>
          </a:p>
          <a:p>
            <a:r>
              <a:rPr lang="en-AU" baseline="0" dirty="0" smtClean="0"/>
              <a:t>Scenario Two – additional question: </a:t>
            </a:r>
            <a:r>
              <a:rPr lang="en-AU" sz="1200" kern="1200" dirty="0" smtClean="0">
                <a:solidFill>
                  <a:schemeClr val="tx1"/>
                </a:solidFill>
                <a:effectLst/>
                <a:latin typeface="+mn-lt"/>
                <a:ea typeface="+mn-ea"/>
                <a:cs typeface="+mn-cs"/>
              </a:rPr>
              <a:t>What if her friend does plagiarise it, or submits it as her own? What if the student uploaded it to a file -sharing site so lots of students could use it?</a:t>
            </a:r>
          </a:p>
          <a:p>
            <a:endParaRPr lang="en-AU" baseline="0" dirty="0" smtClean="0"/>
          </a:p>
          <a:p>
            <a:r>
              <a:rPr lang="en-AU" baseline="0" dirty="0" smtClean="0"/>
              <a:t>Scenario Three – additional question: </a:t>
            </a:r>
            <a:r>
              <a:rPr lang="en-AU" sz="1200" kern="1200" dirty="0" smtClean="0">
                <a:solidFill>
                  <a:schemeClr val="tx1"/>
                </a:solidFill>
                <a:effectLst/>
                <a:latin typeface="+mn-lt"/>
                <a:ea typeface="+mn-ea"/>
                <a:cs typeface="+mn-cs"/>
              </a:rPr>
              <a:t>Does the work belong to him? Would it be worse if he had outsourced the whole assignment? What if he hadn’t paid money for it?</a:t>
            </a:r>
          </a:p>
          <a:p>
            <a:endParaRPr lang="en-AU" baseline="0" dirty="0" smtClean="0"/>
          </a:p>
          <a:p>
            <a:endParaRPr lang="en-AU" baseline="0" dirty="0" smtClean="0"/>
          </a:p>
          <a:p>
            <a:r>
              <a:rPr lang="en-AU" baseline="0" dirty="0" smtClean="0"/>
              <a:t>For more scenarios see the Collaborating with Integrity Tipsheet: https://cheatingandassessment.edu.au/wp-content/uploads/2018/09/STUDENT-RESOURCE-Collaborating-with-integrity.pdf</a:t>
            </a:r>
            <a:endParaRPr lang="en-AU" dirty="0" smtClean="0"/>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14</a:t>
            </a:fld>
            <a:endParaRPr lang="en-AU" dirty="0"/>
          </a:p>
        </p:txBody>
      </p:sp>
    </p:spTree>
    <p:extLst>
      <p:ext uri="{BB962C8B-B14F-4D97-AF65-F5344CB8AC3E}">
        <p14:creationId xmlns:p14="http://schemas.microsoft.com/office/powerpoint/2010/main" val="144017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15</a:t>
            </a:fld>
            <a:endParaRPr lang="en-AU" dirty="0"/>
          </a:p>
        </p:txBody>
      </p:sp>
    </p:spTree>
    <p:extLst>
      <p:ext uri="{BB962C8B-B14F-4D97-AF65-F5344CB8AC3E}">
        <p14:creationId xmlns:p14="http://schemas.microsoft.com/office/powerpoint/2010/main" val="23278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16</a:t>
            </a:fld>
            <a:endParaRPr lang="en-AU" dirty="0"/>
          </a:p>
        </p:txBody>
      </p:sp>
    </p:spTree>
    <p:extLst>
      <p:ext uri="{BB962C8B-B14F-4D97-AF65-F5344CB8AC3E}">
        <p14:creationId xmlns:p14="http://schemas.microsoft.com/office/powerpoint/2010/main" val="97525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dirty="0" smtClean="0"/>
              <a:t>We Assume Students Know the Rules:</a:t>
            </a:r>
            <a:r>
              <a:rPr lang="en-AU" sz="1200" dirty="0" smtClean="0"/>
              <a:t> it is assumed that </a:t>
            </a:r>
            <a:r>
              <a:rPr lang="en-AU" sz="1200" b="1" dirty="0" smtClean="0"/>
              <a:t>all</a:t>
            </a:r>
            <a:r>
              <a:rPr lang="en-AU" sz="1200" dirty="0" smtClean="0"/>
              <a:t> students, regardless of where they are from, how long since they last studied, or if they are in their first semester at university, have read the ECU rules in relation to Academic Integrity and Academic Misconduct.  Subsequently ‘I do not know what academic integrity is, is not considered a reasonable excuse for breaches of Academic Integrity.</a:t>
            </a:r>
          </a:p>
          <a:p>
            <a:r>
              <a:rPr lang="en-AU" sz="1200" u="sng" dirty="0" smtClean="0"/>
              <a:t>We Assume You Have Checked It: </a:t>
            </a:r>
            <a:r>
              <a:rPr lang="en-AU" sz="1200" dirty="0" smtClean="0"/>
              <a:t>when undertaking an Academic Misconduct investigation, we assume that not only do students know the rules, but that they have thoroughly checked their own work against those rules prior to submitting their work.</a:t>
            </a:r>
          </a:p>
          <a:p>
            <a:r>
              <a:rPr lang="en-AU" sz="1200" u="sng" dirty="0" smtClean="0"/>
              <a:t>Better Late Than Never:</a:t>
            </a:r>
            <a:r>
              <a:rPr lang="en-AU" sz="1200" dirty="0" smtClean="0"/>
              <a:t> sometimes it can take a bit longer to thoroughly check your assignment in order to avoid breaches of Academic Integrity.  It is better to submit your assignment a bit late and receive some late penalties rather than rush to submit by the deadline and end up involved in an Academic Misconduct investigation.</a:t>
            </a:r>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17</a:t>
            </a:fld>
            <a:endParaRPr lang="en-AU" dirty="0"/>
          </a:p>
        </p:txBody>
      </p:sp>
    </p:spTree>
    <p:extLst>
      <p:ext uri="{BB962C8B-B14F-4D97-AF65-F5344CB8AC3E}">
        <p14:creationId xmlns:p14="http://schemas.microsoft.com/office/powerpoint/2010/main" val="1391620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18</a:t>
            </a:fld>
            <a:endParaRPr lang="en-AU" dirty="0"/>
          </a:p>
        </p:txBody>
      </p:sp>
    </p:spTree>
    <p:extLst>
      <p:ext uri="{BB962C8B-B14F-4D97-AF65-F5344CB8AC3E}">
        <p14:creationId xmlns:p14="http://schemas.microsoft.com/office/powerpoint/2010/main" val="89321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19</a:t>
            </a:fld>
            <a:endParaRPr lang="en-AU" dirty="0"/>
          </a:p>
        </p:txBody>
      </p:sp>
    </p:spTree>
    <p:extLst>
      <p:ext uri="{BB962C8B-B14F-4D97-AF65-F5344CB8AC3E}">
        <p14:creationId xmlns:p14="http://schemas.microsoft.com/office/powerpoint/2010/main" val="281795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Discussion</a:t>
            </a:r>
            <a:r>
              <a:rPr lang="en-AU" baseline="0" dirty="0" smtClean="0"/>
              <a:t> Points:</a:t>
            </a:r>
          </a:p>
          <a:p>
            <a:pPr marL="171450" indent="-171450">
              <a:buFont typeface="Arial" panose="020B0604020202020204" pitchFamily="34" charset="0"/>
              <a:buChar char="•"/>
            </a:pPr>
            <a:r>
              <a:rPr lang="en-AU" baseline="0" dirty="0" smtClean="0"/>
              <a:t>Ask students to think about and discuss in pairs what they think academic integrity means</a:t>
            </a:r>
          </a:p>
          <a:p>
            <a:pPr marL="171450" indent="-171450">
              <a:buFont typeface="Arial" panose="020B0604020202020204" pitchFamily="34" charset="0"/>
              <a:buChar char="•"/>
            </a:pPr>
            <a:r>
              <a:rPr lang="en-AU" baseline="0" dirty="0" smtClean="0"/>
              <a:t>Academic Integrity and a students responsibilities – see https://intranet.ecu.edu.au/student/my-studies/academic-integrity/what-is-academic-integrity</a:t>
            </a:r>
          </a:p>
          <a:p>
            <a:r>
              <a:rPr lang="en-AU" b="1" dirty="0" smtClean="0"/>
              <a:t>Academic Integrity &amp; Your Responsibilities</a:t>
            </a:r>
          </a:p>
          <a:p>
            <a:r>
              <a:rPr lang="en-AU" dirty="0" smtClean="0"/>
              <a:t>The International Centre for Academic Integrity defines academic integrity as "a commitment to five fundamental values: honesty, trust, fairness, respect, and responsibility", and “the courage to act on them even in the face of adversity" (Fishman, 2014, p.16).  At ECU this is driven by our values of Integrity, Respect, Rational Inquiry and Personal Excellence.</a:t>
            </a:r>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a:t>
            </a:fld>
            <a:endParaRPr lang="en-AU" dirty="0"/>
          </a:p>
        </p:txBody>
      </p:sp>
    </p:spTree>
    <p:extLst>
      <p:ext uri="{BB962C8B-B14F-4D97-AF65-F5344CB8AC3E}">
        <p14:creationId xmlns:p14="http://schemas.microsoft.com/office/powerpoint/2010/main" val="1598240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20</a:t>
            </a:fld>
            <a:endParaRPr lang="en-AU" dirty="0"/>
          </a:p>
        </p:txBody>
      </p:sp>
    </p:spTree>
    <p:extLst>
      <p:ext uri="{BB962C8B-B14F-4D97-AF65-F5344CB8AC3E}">
        <p14:creationId xmlns:p14="http://schemas.microsoft.com/office/powerpoint/2010/main" val="870926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21</a:t>
            </a:fld>
            <a:endParaRPr lang="en-AU" dirty="0"/>
          </a:p>
        </p:txBody>
      </p:sp>
    </p:spTree>
    <p:extLst>
      <p:ext uri="{BB962C8B-B14F-4D97-AF65-F5344CB8AC3E}">
        <p14:creationId xmlns:p14="http://schemas.microsoft.com/office/powerpoint/2010/main" val="53033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Establishing expectations of</a:t>
            </a:r>
            <a:r>
              <a:rPr lang="en-AU" baseline="0" dirty="0" smtClean="0"/>
              <a:t> good academic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Discussion – what do the students think it looks like?</a:t>
            </a:r>
          </a:p>
          <a:p>
            <a:endParaRPr lang="en-AU"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3</a:t>
            </a:fld>
            <a:endParaRPr lang="en-AU" dirty="0"/>
          </a:p>
        </p:txBody>
      </p:sp>
    </p:spTree>
    <p:extLst>
      <p:ext uri="{BB962C8B-B14F-4D97-AF65-F5344CB8AC3E}">
        <p14:creationId xmlns:p14="http://schemas.microsoft.com/office/powerpoint/2010/main" val="75787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See https://</a:t>
            </a:r>
            <a:r>
              <a:rPr lang="en-AU" dirty="0" smtClean="0"/>
              <a:t>intranet.ecu.edu.au/student/my-studies/academic-integrity/acting-with-academic-integrity </a:t>
            </a:r>
            <a:r>
              <a:rPr lang="en-AU" dirty="0" smtClean="0"/>
              <a:t>for more information</a:t>
            </a:r>
          </a:p>
          <a:p>
            <a:endParaRPr lang="en-AU"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4</a:t>
            </a:fld>
            <a:endParaRPr lang="en-AU" dirty="0"/>
          </a:p>
        </p:txBody>
      </p:sp>
    </p:spTree>
    <p:extLst>
      <p:ext uri="{BB962C8B-B14F-4D97-AF65-F5344CB8AC3E}">
        <p14:creationId xmlns:p14="http://schemas.microsoft.com/office/powerpoint/2010/main" val="344758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So what happens if you do not act with Academic Integrity</a:t>
            </a:r>
          </a:p>
          <a:p>
            <a:r>
              <a:rPr lang="en-AU" dirty="0" smtClean="0"/>
              <a:t>Academic Misconduct results in serious outcomes, including being asked to leave the university.  Acts of academic misconduct DO NOT align to the Values of ECU, and are seen as unacceptable behaviours and may result in you being suspended or expelled.</a:t>
            </a:r>
          </a:p>
          <a:p>
            <a:endParaRPr lang="en-AU" dirty="0" smtClean="0"/>
          </a:p>
          <a:p>
            <a:r>
              <a:rPr lang="en-AU" dirty="0" smtClean="0"/>
              <a:t>Show them the ECU</a:t>
            </a:r>
            <a:r>
              <a:rPr lang="en-AU" baseline="0" dirty="0" smtClean="0"/>
              <a:t> Academic Misconduct Rules (Students) document and where to find it: https://intranet.ecu.edu.au/student/my-studies/academic-integrity</a:t>
            </a:r>
          </a:p>
          <a:p>
            <a:r>
              <a:rPr lang="en-AU" baseline="0" dirty="0" smtClean="0"/>
              <a:t>Introduce them to the resources available on the student academic integrity website</a:t>
            </a:r>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5</a:t>
            </a:fld>
            <a:endParaRPr lang="en-AU" dirty="0"/>
          </a:p>
        </p:txBody>
      </p:sp>
    </p:spTree>
    <p:extLst>
      <p:ext uri="{BB962C8B-B14F-4D97-AF65-F5344CB8AC3E}">
        <p14:creationId xmlns:p14="http://schemas.microsoft.com/office/powerpoint/2010/main" val="311147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6</a:t>
            </a:fld>
            <a:endParaRPr lang="en-AU" dirty="0"/>
          </a:p>
        </p:txBody>
      </p:sp>
    </p:spTree>
    <p:extLst>
      <p:ext uri="{BB962C8B-B14F-4D97-AF65-F5344CB8AC3E}">
        <p14:creationId xmlns:p14="http://schemas.microsoft.com/office/powerpoint/2010/main" val="365526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dirty="0" smtClean="0">
                <a:latin typeface="Arial" panose="020B0604020202020204" pitchFamily="34" charset="0"/>
                <a:cs typeface="Arial" panose="020B0604020202020204" pitchFamily="34" charset="0"/>
              </a:rPr>
              <a:t>Do Not Copy and Paste:</a:t>
            </a:r>
            <a:r>
              <a:rPr lang="en-AU" sz="1200" dirty="0" smtClean="0">
                <a:latin typeface="Arial" panose="020B0604020202020204" pitchFamily="34" charset="0"/>
                <a:cs typeface="Arial" panose="020B0604020202020204" pitchFamily="34" charset="0"/>
              </a:rPr>
              <a:t> copying and pasting is the most common cause of students becoming involved in Academic Misconduct investigations.  External sources should support your arguments and ideas.</a:t>
            </a:r>
          </a:p>
          <a:p>
            <a:endParaRPr lang="en-AU" sz="1200" dirty="0" smtClean="0">
              <a:latin typeface="Arial" panose="020B0604020202020204" pitchFamily="34" charset="0"/>
              <a:cs typeface="Arial" panose="020B0604020202020204" pitchFamily="34" charset="0"/>
            </a:endParaRPr>
          </a:p>
          <a:p>
            <a:r>
              <a:rPr lang="en-AU" sz="1200" u="sng" dirty="0" smtClean="0">
                <a:latin typeface="Arial" panose="020B0604020202020204" pitchFamily="34" charset="0"/>
                <a:cs typeface="Arial" panose="020B0604020202020204" pitchFamily="34" charset="0"/>
              </a:rPr>
              <a:t>Paraphrase/Summarise or Quote:</a:t>
            </a:r>
            <a:r>
              <a:rPr lang="en-AU" sz="1200" dirty="0" smtClean="0">
                <a:latin typeface="Arial" panose="020B0604020202020204" pitchFamily="34" charset="0"/>
                <a:cs typeface="Arial" panose="020B0604020202020204" pitchFamily="34" charset="0"/>
              </a:rPr>
              <a:t> write the idea/text in your own words and style (usually preferred) or you can “quote” them providing author, year and page number(s) from which the original text is taken..</a:t>
            </a:r>
            <a:r>
              <a:rPr lang="en-AU" sz="1200" u="sng" dirty="0" smtClean="0">
                <a:latin typeface="Arial" panose="020B0604020202020204" pitchFamily="34" charset="0"/>
                <a:cs typeface="Arial" panose="020B0604020202020204" pitchFamily="34" charset="0"/>
              </a:rPr>
              <a:t> </a:t>
            </a:r>
          </a:p>
          <a:p>
            <a:endParaRPr lang="en-AU" sz="1200" u="sng" dirty="0" smtClean="0">
              <a:latin typeface="Arial" panose="020B0604020202020204" pitchFamily="34" charset="0"/>
              <a:cs typeface="Arial" panose="020B0604020202020204" pitchFamily="34" charset="0"/>
            </a:endParaRPr>
          </a:p>
          <a:p>
            <a:r>
              <a:rPr lang="en-AU" sz="1200" u="sng" dirty="0" smtClean="0">
                <a:latin typeface="Arial" panose="020B0604020202020204" pitchFamily="34" charset="0"/>
                <a:cs typeface="Arial" panose="020B0604020202020204" pitchFamily="34" charset="0"/>
              </a:rPr>
              <a:t>Acknowledge Your Sources by Referencing</a:t>
            </a:r>
            <a:r>
              <a:rPr lang="en-AU" sz="1200" dirty="0" smtClean="0">
                <a:latin typeface="Arial" panose="020B0604020202020204" pitchFamily="34" charset="0"/>
                <a:cs typeface="Arial" panose="020B0604020202020204" pitchFamily="34" charset="0"/>
              </a:rPr>
              <a:t>: for each paraphrase or direct quote you must include an in-text reference with a corresponding end-text reference – the Reference List.</a:t>
            </a:r>
          </a:p>
          <a:p>
            <a:endParaRPr lang="en-AU" sz="1200" dirty="0" smtClean="0">
              <a:latin typeface="Arial" panose="020B0604020202020204" pitchFamily="34" charset="0"/>
              <a:cs typeface="Arial" panose="020B0604020202020204" pitchFamily="34" charset="0"/>
            </a:endParaRPr>
          </a:p>
          <a:p>
            <a:r>
              <a:rPr lang="en-AU" sz="1200" u="sng" dirty="0" smtClean="0">
                <a:latin typeface="Arial" panose="020B0604020202020204" pitchFamily="34" charset="0"/>
                <a:cs typeface="Arial" panose="020B0604020202020204" pitchFamily="34" charset="0"/>
              </a:rPr>
              <a:t>Check Your Work: </a:t>
            </a:r>
            <a:r>
              <a:rPr lang="en-AU" sz="1200" dirty="0" smtClean="0">
                <a:latin typeface="Arial" panose="020B0604020202020204" pitchFamily="34" charset="0"/>
                <a:cs typeface="Arial" panose="020B0604020202020204" pitchFamily="34" charset="0"/>
              </a:rPr>
              <a:t>run your assignment through Turnitin before you submit it, identify any required improvements. Make sure you leave enough time to do this before the submission date.</a:t>
            </a:r>
          </a:p>
          <a:p>
            <a:endParaRPr lang="en-AU" sz="1200" dirty="0" smtClean="0">
              <a:latin typeface="Arial" panose="020B0604020202020204" pitchFamily="34" charset="0"/>
              <a:cs typeface="Arial" panose="020B0604020202020204" pitchFamily="34" charset="0"/>
            </a:endParaRPr>
          </a:p>
          <a:p>
            <a:r>
              <a:rPr lang="en-AU" sz="1200" u="sng" dirty="0" smtClean="0">
                <a:latin typeface="Arial" panose="020B0604020202020204" pitchFamily="34" charset="0"/>
                <a:cs typeface="Arial" panose="020B0604020202020204" pitchFamily="34" charset="0"/>
              </a:rPr>
              <a:t>Do Not Re-Use Work:</a:t>
            </a:r>
            <a:r>
              <a:rPr lang="en-AU" sz="1200" dirty="0" smtClean="0">
                <a:latin typeface="Arial" panose="020B0604020202020204" pitchFamily="34" charset="0"/>
                <a:cs typeface="Arial" panose="020B0604020202020204" pitchFamily="34" charset="0"/>
              </a:rPr>
              <a:t> self-plagiarism is not allowed. If you wish to re-use your own work in another assignment or if you are repeating a unit, you can only do so if the unit coordinator gives you written permission prior to submission.</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7</a:t>
            </a:fld>
            <a:endParaRPr lang="en-AU" dirty="0"/>
          </a:p>
        </p:txBody>
      </p:sp>
    </p:spTree>
    <p:extLst>
      <p:ext uri="{BB962C8B-B14F-4D97-AF65-F5344CB8AC3E}">
        <p14:creationId xmlns:p14="http://schemas.microsoft.com/office/powerpoint/2010/main" val="206575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Referencing </a:t>
            </a:r>
            <a:r>
              <a:rPr lang="en-AU" dirty="0" smtClean="0"/>
              <a:t>if you don’t know how to correctly reference your work</a:t>
            </a:r>
            <a:r>
              <a:rPr lang="en-AU" baseline="0" dirty="0" smtClean="0"/>
              <a:t> check out the </a:t>
            </a:r>
            <a:r>
              <a:rPr lang="en-AU" sz="1050" dirty="0" err="1" smtClean="0"/>
              <a:t>the</a:t>
            </a:r>
            <a:r>
              <a:rPr lang="en-AU" sz="1050" dirty="0" smtClean="0"/>
              <a:t> </a:t>
            </a:r>
            <a:r>
              <a:rPr lang="en-AU" sz="1050" dirty="0" smtClean="0"/>
              <a:t>ECU Referencing Library Guide:</a:t>
            </a:r>
            <a:r>
              <a:rPr lang="en-US" sz="1050" dirty="0" smtClean="0">
                <a:latin typeface="Arial" panose="020B0604020202020204" pitchFamily="34" charset="0"/>
                <a:cs typeface="Arial" panose="020B0604020202020204" pitchFamily="34" charset="0"/>
                <a:hlinkClick r:id="rId3"/>
              </a:rPr>
              <a:t> https://ecu.au.libguides.com/referencing</a:t>
            </a:r>
            <a:endParaRPr lang="en-US" sz="1050" dirty="0" smtClean="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help on how to in-text reference as part of your academic writing</a:t>
            </a:r>
          </a:p>
          <a:p>
            <a:r>
              <a:rPr lang="en-AU" dirty="0" smtClean="0"/>
              <a:t>       </a:t>
            </a:r>
            <a:r>
              <a:rPr lang="en-US" sz="1050" dirty="0" smtClean="0">
                <a:latin typeface="Arial" panose="020B0604020202020204" pitchFamily="34" charset="0"/>
                <a:cs typeface="Arial" panose="020B0604020202020204" pitchFamily="34" charset="0"/>
              </a:rPr>
              <a:t>Check out the Academic Skills Centre workshops both on campus and online</a:t>
            </a:r>
          </a:p>
          <a:p>
            <a:r>
              <a:rPr lang="en-US" sz="105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hlinkClick r:id="rId4"/>
              </a:rPr>
              <a:t>https://intranet.ecu.edu.au/student/my-studies/study-assistance/academic-skills-centre</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8</a:t>
            </a:fld>
            <a:endParaRPr lang="en-AU" dirty="0"/>
          </a:p>
        </p:txBody>
      </p:sp>
    </p:spTree>
    <p:extLst>
      <p:ext uri="{BB962C8B-B14F-4D97-AF65-F5344CB8AC3E}">
        <p14:creationId xmlns:p14="http://schemas.microsoft.com/office/powerpoint/2010/main" val="43974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dirty="0" smtClean="0"/>
              <a:t>Do Not Share Your Work:</a:t>
            </a:r>
            <a:r>
              <a:rPr lang="en-AU" sz="1200" dirty="0" smtClean="0"/>
              <a:t> it is ok for students to problem solve or offer each other advice, but </a:t>
            </a:r>
            <a:r>
              <a:rPr lang="en-AU" sz="1200" b="1" dirty="0" smtClean="0"/>
              <a:t>never</a:t>
            </a:r>
            <a:r>
              <a:rPr lang="en-AU" sz="1200" dirty="0" smtClean="0"/>
              <a:t> share your work with other students.  Approximately half of collusion cases arise from one student giving their assignment work to a peer as a ‘guide’ to approaching the assignment, after which the recipient immediately submits the assignment as their own. This results in both students in an Academic Misconduct investigation.</a:t>
            </a:r>
          </a:p>
          <a:p>
            <a:r>
              <a:rPr lang="en-AU" sz="1200" u="sng" dirty="0" smtClean="0"/>
              <a:t>Do Not Work Side by Side: </a:t>
            </a:r>
            <a:r>
              <a:rPr lang="en-AU" sz="1200" dirty="0" smtClean="0"/>
              <a:t>sometimes two or more students will work as an unofficial team on an assignment problem which leads to these students submitting work that is very similar or identical. This results in these students being part of an Academic Misconduct investigation.</a:t>
            </a:r>
          </a:p>
          <a:p>
            <a:endParaRPr lang="en-AU" sz="1200" dirty="0" smtClean="0">
              <a:solidFill>
                <a:srgbClr val="002060"/>
              </a:solidFill>
              <a:latin typeface="Arial" panose="020B0604020202020204" pitchFamily="34" charset="0"/>
              <a:cs typeface="Arial" panose="020B0604020202020204" pitchFamily="34" charset="0"/>
            </a:endParaRPr>
          </a:p>
          <a:p>
            <a:r>
              <a:rPr lang="en-AU" sz="1200" dirty="0" smtClean="0">
                <a:solidFill>
                  <a:srgbClr val="002060"/>
                </a:solidFill>
                <a:latin typeface="Arial" panose="020B0604020202020204" pitchFamily="34" charset="0"/>
                <a:cs typeface="Arial" panose="020B0604020202020204" pitchFamily="34" charset="0"/>
              </a:rPr>
              <a:t>Note: Meeting with peers to discuss aspects of your learning, sharing ideas or even relevant articles for your assessment is part of your learning and being immersed in an academic community.   It is not collusion if you then build from these discussions your own thoughts, ideas or arguments, and are trusted by your peers to present YOUR work for assessment. Remember your responsibilities as part of ECU and the wider global academic community. Also remember that your lecturers will rarely, if ever, set an assignment where they expect to see identical work submitted as part of an individual assessment.</a:t>
            </a:r>
          </a:p>
          <a:p>
            <a:endParaRPr lang="en-AU" sz="1200" dirty="0" smtClean="0">
              <a:solidFill>
                <a:srgbClr val="002060"/>
              </a:solidFill>
              <a:latin typeface="Arial" panose="020B0604020202020204" pitchFamily="34" charset="0"/>
              <a:cs typeface="Arial" panose="020B0604020202020204" pitchFamily="34" charset="0"/>
            </a:endParaRPr>
          </a:p>
          <a:p>
            <a:endParaRPr lang="en-AU" sz="1200" dirty="0" smtClean="0"/>
          </a:p>
          <a:p>
            <a:endParaRPr lang="en-AU" sz="1200" dirty="0" smtClean="0"/>
          </a:p>
          <a:p>
            <a:endParaRPr lang="en-US" dirty="0"/>
          </a:p>
        </p:txBody>
      </p:sp>
      <p:sp>
        <p:nvSpPr>
          <p:cNvPr id="4" name="Slide Number Placeholder 3"/>
          <p:cNvSpPr>
            <a:spLocks noGrp="1"/>
          </p:cNvSpPr>
          <p:nvPr>
            <p:ph type="sldNum" sz="quarter" idx="10"/>
          </p:nvPr>
        </p:nvSpPr>
        <p:spPr/>
        <p:txBody>
          <a:bodyPr/>
          <a:lstStyle/>
          <a:p>
            <a:fld id="{053CC92E-5744-414A-9212-0270AC6CCB0E}" type="slidenum">
              <a:rPr lang="en-AU" smtClean="0"/>
              <a:t>9</a:t>
            </a:fld>
            <a:endParaRPr lang="en-AU" dirty="0"/>
          </a:p>
        </p:txBody>
      </p:sp>
    </p:spTree>
    <p:extLst>
      <p:ext uri="{BB962C8B-B14F-4D97-AF65-F5344CB8AC3E}">
        <p14:creationId xmlns:p14="http://schemas.microsoft.com/office/powerpoint/2010/main" val="283712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Option A">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pic>
        <p:nvPicPr>
          <p:cNvPr id="8"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9"/>
          <p:cNvSpPr txBox="1">
            <a:spLocks noChangeArrowheads="1"/>
          </p:cNvSpPr>
          <p:nvPr userDrawn="1"/>
        </p:nvSpPr>
        <p:spPr bwMode="auto">
          <a:xfrm>
            <a:off x="4935849" y="229832"/>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a:t>
            </a:r>
            <a:r>
              <a:rPr lang="en-AU" sz="1200" b="1" dirty="0" smtClean="0">
                <a:solidFill>
                  <a:schemeClr val="bg1"/>
                </a:solidFill>
                <a:latin typeface="Arial"/>
                <a:cs typeface="Arial"/>
              </a:rPr>
              <a:t>University</a:t>
            </a:r>
          </a:p>
        </p:txBody>
      </p:sp>
      <p:sp>
        <p:nvSpPr>
          <p:cNvPr id="10" name="Title 1"/>
          <p:cNvSpPr>
            <a:spLocks noGrp="1"/>
          </p:cNvSpPr>
          <p:nvPr>
            <p:ph type="ctrTitle" hasCustomPrompt="1"/>
          </p:nvPr>
        </p:nvSpPr>
        <p:spPr>
          <a:xfrm>
            <a:off x="1978494" y="2754901"/>
            <a:ext cx="5187012" cy="1348199"/>
          </a:xfrm>
        </p:spPr>
        <p:txBody>
          <a:bodyPr anchor="ctr">
            <a:normAutofit/>
          </a:bodyPr>
          <a:lstStyle>
            <a:lvl1pPr algn="ctr">
              <a:lnSpc>
                <a:spcPct val="100000"/>
              </a:lnSpc>
              <a:spcAft>
                <a:spcPts val="451"/>
              </a:spcAft>
              <a:defRPr sz="2400" b="1" baseline="0">
                <a:solidFill>
                  <a:schemeClr val="bg2"/>
                </a:solidFill>
                <a:latin typeface="Arial" charset="0"/>
                <a:ea typeface="Arial" charset="0"/>
                <a:cs typeface="Arial" charset="0"/>
              </a:defRPr>
            </a:lvl1pPr>
          </a:lstStyle>
          <a:p>
            <a:r>
              <a:rPr lang="en-US" dirty="0" smtClean="0"/>
              <a:t>Cover Option A: Click to </a:t>
            </a:r>
            <a:br>
              <a:rPr lang="en-US" dirty="0" smtClean="0"/>
            </a:br>
            <a:r>
              <a:rPr lang="en-US" dirty="0" smtClean="0"/>
              <a:t>add heading</a:t>
            </a:r>
            <a:endParaRPr lang="en-US" dirty="0"/>
          </a:p>
        </p:txBody>
      </p:sp>
      <p:sp>
        <p:nvSpPr>
          <p:cNvPr id="12" name="Text Placeholder 4"/>
          <p:cNvSpPr>
            <a:spLocks noGrp="1"/>
          </p:cNvSpPr>
          <p:nvPr>
            <p:ph type="body" sz="quarter" idx="12" hasCustomPrompt="1"/>
          </p:nvPr>
        </p:nvSpPr>
        <p:spPr>
          <a:xfrm>
            <a:off x="5216577" y="464875"/>
            <a:ext cx="2687339" cy="312781"/>
          </a:xfrm>
        </p:spPr>
        <p:txBody>
          <a:bodyPr>
            <a:normAutofit/>
          </a:bodyPr>
          <a:lstStyle>
            <a:lvl1pPr marL="0" indent="0" algn="r">
              <a:lnSpc>
                <a:spcPct val="100000"/>
              </a:lnSpc>
              <a:buNone/>
              <a:defRPr sz="1100">
                <a:solidFill>
                  <a:schemeClr val="bg1"/>
                </a:solidFill>
              </a:defRPr>
            </a:lvl1pPr>
          </a:lstStyle>
          <a:p>
            <a:pPr lvl="0"/>
            <a:r>
              <a:rPr lang="en-US" dirty="0" smtClean="0"/>
              <a:t>[Your school or </a:t>
            </a:r>
            <a:r>
              <a:rPr lang="en-US" dirty="0" err="1" smtClean="0"/>
              <a:t>centre</a:t>
            </a:r>
            <a:r>
              <a:rPr lang="en-US" dirty="0" smtClean="0"/>
              <a:t> name]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ver Option B1">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Title 1"/>
          <p:cNvSpPr>
            <a:spLocks noGrp="1"/>
          </p:cNvSpPr>
          <p:nvPr>
            <p:ph type="ctrTitle" hasCustomPrompt="1"/>
          </p:nvPr>
        </p:nvSpPr>
        <p:spPr>
          <a:xfrm>
            <a:off x="286680" y="669946"/>
            <a:ext cx="8570645" cy="761244"/>
          </a:xfrm>
        </p:spPr>
        <p:txBody>
          <a:bodyPr anchor="ctr">
            <a:normAutofit/>
          </a:bodyPr>
          <a:lstStyle>
            <a:lvl1pPr algn="ctr">
              <a:lnSpc>
                <a:spcPct val="100000"/>
              </a:lnSpc>
              <a:spcAft>
                <a:spcPts val="451"/>
              </a:spcAft>
              <a:defRPr sz="2100" b="1" baseline="0">
                <a:solidFill>
                  <a:schemeClr val="bg1"/>
                </a:solidFill>
                <a:latin typeface="Arial" charset="0"/>
                <a:ea typeface="Arial" charset="0"/>
                <a:cs typeface="Arial" charset="0"/>
              </a:defRPr>
            </a:lvl1pPr>
          </a:lstStyle>
          <a:p>
            <a:r>
              <a:rPr lang="en-US" dirty="0" smtClean="0"/>
              <a:t>Cover Option B without sub heading: Click to add heading</a:t>
            </a:r>
            <a:endParaRPr lang="en-US" dirty="0"/>
          </a:p>
        </p:txBody>
      </p:sp>
      <p:sp>
        <p:nvSpPr>
          <p:cNvPr id="5"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smtClean="0"/>
              <a:t>Click this icon to insert image</a:t>
            </a:r>
            <a:endParaRPr lang="en-US" dirty="0"/>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a:t>
            </a:r>
            <a:r>
              <a:rPr lang="en-AU" sz="1200" b="1" dirty="0" smtClean="0">
                <a:solidFill>
                  <a:srgbClr val="000000"/>
                </a:solidFill>
                <a:latin typeface="Arial"/>
                <a:cs typeface="Arial"/>
              </a:rPr>
              <a:t>University</a:t>
            </a:r>
            <a:endParaRPr lang="en-AU" sz="900" dirty="0">
              <a:solidFill>
                <a:srgbClr val="000000"/>
              </a:solidFill>
              <a:latin typeface="Arial"/>
              <a:cs typeface="Arial"/>
            </a:endParaRPr>
          </a:p>
        </p:txBody>
      </p:sp>
      <p:sp>
        <p:nvSpPr>
          <p:cNvPr id="8"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smtClean="0">
                <a:solidFill>
                  <a:srgbClr val="000000"/>
                </a:solidFill>
                <a:latin typeface="Arial"/>
                <a:cs typeface="Arial"/>
              </a:rPr>
              <a:t>[Your School</a:t>
            </a:r>
            <a:r>
              <a:rPr lang="en-AU" sz="1051" baseline="0" dirty="0" smtClean="0">
                <a:solidFill>
                  <a:srgbClr val="000000"/>
                </a:solidFill>
                <a:latin typeface="Arial"/>
                <a:cs typeface="Arial"/>
              </a:rPr>
              <a:t> or Centre Name]</a:t>
            </a:r>
            <a:endParaRPr lang="en-AU" sz="900" dirty="0">
              <a:solidFill>
                <a:srgbClr val="000000"/>
              </a:solidFill>
              <a:latin typeface="Arial"/>
              <a:cs typeface="Arial"/>
            </a:endParaRPr>
          </a:p>
        </p:txBody>
      </p:sp>
    </p:spTree>
    <p:extLst>
      <p:ext uri="{BB962C8B-B14F-4D97-AF65-F5344CB8AC3E}">
        <p14:creationId xmlns:p14="http://schemas.microsoft.com/office/powerpoint/2010/main" val="788045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ver Option B2">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11" name="Title 1"/>
          <p:cNvSpPr>
            <a:spLocks noGrp="1"/>
          </p:cNvSpPr>
          <p:nvPr>
            <p:ph type="ctrTitle" hasCustomPrompt="1"/>
          </p:nvPr>
        </p:nvSpPr>
        <p:spPr>
          <a:xfrm>
            <a:off x="286680" y="669946"/>
            <a:ext cx="8570645" cy="505396"/>
          </a:xfrm>
        </p:spPr>
        <p:txBody>
          <a:bodyPr anchor="ctr">
            <a:normAutofit/>
          </a:bodyPr>
          <a:lstStyle>
            <a:lvl1pPr algn="ctr">
              <a:lnSpc>
                <a:spcPct val="100000"/>
              </a:lnSpc>
              <a:spcAft>
                <a:spcPts val="451"/>
              </a:spcAft>
              <a:defRPr sz="2100" b="1" baseline="0">
                <a:solidFill>
                  <a:schemeClr val="bg2"/>
                </a:solidFill>
                <a:latin typeface="Arial" charset="0"/>
                <a:ea typeface="Arial" charset="0"/>
                <a:cs typeface="Arial" charset="0"/>
              </a:defRPr>
            </a:lvl1pPr>
          </a:lstStyle>
          <a:p>
            <a:r>
              <a:rPr lang="en-US" dirty="0" smtClean="0"/>
              <a:t>Cover Option B with sub heading: Click to add heading</a:t>
            </a:r>
            <a:endParaRPr lang="en-US" dirty="0"/>
          </a:p>
        </p:txBody>
      </p:sp>
      <p:sp>
        <p:nvSpPr>
          <p:cNvPr id="12"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smtClean="0"/>
              <a:t>Click this icon to insert image</a:t>
            </a:r>
            <a:endParaRPr lang="en-US" dirty="0"/>
          </a:p>
        </p:txBody>
      </p:sp>
      <p:pic>
        <p:nvPicPr>
          <p:cNvPr id="13"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a:t>
            </a:r>
            <a:r>
              <a:rPr lang="en-AU" sz="1200" b="1" dirty="0" smtClean="0">
                <a:solidFill>
                  <a:srgbClr val="000000"/>
                </a:solidFill>
                <a:latin typeface="Arial"/>
                <a:cs typeface="Arial"/>
              </a:rPr>
              <a:t>University</a:t>
            </a:r>
            <a:endParaRPr lang="en-AU" sz="900" dirty="0">
              <a:solidFill>
                <a:srgbClr val="000000"/>
              </a:solidFill>
              <a:latin typeface="Arial"/>
              <a:cs typeface="Arial"/>
            </a:endParaRPr>
          </a:p>
        </p:txBody>
      </p:sp>
      <p:sp>
        <p:nvSpPr>
          <p:cNvPr id="15"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smtClean="0">
                <a:solidFill>
                  <a:srgbClr val="000000"/>
                </a:solidFill>
                <a:latin typeface="Arial"/>
                <a:cs typeface="Arial"/>
              </a:rPr>
              <a:t>[Your School</a:t>
            </a:r>
            <a:r>
              <a:rPr lang="en-AU" sz="1051" baseline="0" dirty="0" smtClean="0">
                <a:solidFill>
                  <a:srgbClr val="000000"/>
                </a:solidFill>
                <a:latin typeface="Arial"/>
                <a:cs typeface="Arial"/>
              </a:rPr>
              <a:t> or Centre Name]</a:t>
            </a:r>
            <a:endParaRPr lang="en-AU" sz="900" dirty="0">
              <a:solidFill>
                <a:srgbClr val="000000"/>
              </a:solidFill>
              <a:latin typeface="Arial"/>
              <a:cs typeface="Arial"/>
            </a:endParaRPr>
          </a:p>
        </p:txBody>
      </p:sp>
      <p:sp>
        <p:nvSpPr>
          <p:cNvPr id="16" name="Text Placeholder 9"/>
          <p:cNvSpPr>
            <a:spLocks noGrp="1"/>
          </p:cNvSpPr>
          <p:nvPr>
            <p:ph type="body" sz="quarter" idx="14" hasCustomPrompt="1"/>
          </p:nvPr>
        </p:nvSpPr>
        <p:spPr>
          <a:xfrm>
            <a:off x="286680" y="1131882"/>
            <a:ext cx="8570645" cy="299311"/>
          </a:xfrm>
        </p:spPr>
        <p:txBody>
          <a:bodyPr/>
          <a:lstStyle>
            <a:lvl1pPr marL="0" indent="0" algn="ctr">
              <a:buNone/>
              <a:defRPr>
                <a:solidFill>
                  <a:schemeClr val="bg1"/>
                </a:solidFill>
              </a:defRPr>
            </a:lvl1pPr>
          </a:lstStyle>
          <a:p>
            <a:pPr lvl="0"/>
            <a:r>
              <a:rPr lang="en-US" dirty="0" smtClean="0"/>
              <a:t>Click to add sub heading</a:t>
            </a:r>
            <a:endParaRPr lang="en-US" dirty="0"/>
          </a:p>
        </p:txBody>
      </p:sp>
    </p:spTree>
    <p:extLst>
      <p:ext uri="{BB962C8B-B14F-4D97-AF65-F5344CB8AC3E}">
        <p14:creationId xmlns:p14="http://schemas.microsoft.com/office/powerpoint/2010/main" val="11422518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ver Option C">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Picture Placeholder 5"/>
          <p:cNvSpPr>
            <a:spLocks noGrp="1" noChangeAspect="1"/>
          </p:cNvSpPr>
          <p:nvPr>
            <p:ph type="pic" sz="quarter" idx="10" hasCustomPrompt="1"/>
          </p:nvPr>
        </p:nvSpPr>
        <p:spPr>
          <a:xfrm>
            <a:off x="0" y="0"/>
            <a:ext cx="5067059" cy="6858000"/>
          </a:xfrm>
          <a:solidFill>
            <a:schemeClr val="tx2">
              <a:lumMod val="20000"/>
              <a:lumOff val="80000"/>
            </a:schemeClr>
          </a:solidFill>
        </p:spPr>
        <p:txBody>
          <a:bodyPr anchor="ctr">
            <a:normAutofit/>
          </a:bodyPr>
          <a:lstStyle>
            <a:lvl1pPr algn="ctr">
              <a:defRPr sz="1200" b="0" baseline="0"/>
            </a:lvl1pPr>
          </a:lstStyle>
          <a:p>
            <a:r>
              <a:rPr lang="en-US" dirty="0" smtClean="0"/>
              <a:t>Click this icon to insert image</a:t>
            </a:r>
            <a:endParaRPr lang="en-US" dirty="0"/>
          </a:p>
        </p:txBody>
      </p:sp>
      <p:sp>
        <p:nvSpPr>
          <p:cNvPr id="5" name="Text Placeholder 4"/>
          <p:cNvSpPr>
            <a:spLocks noGrp="1"/>
          </p:cNvSpPr>
          <p:nvPr>
            <p:ph type="body" sz="quarter" idx="11" hasCustomPrompt="1"/>
          </p:nvPr>
        </p:nvSpPr>
        <p:spPr>
          <a:xfrm>
            <a:off x="5286459" y="3751604"/>
            <a:ext cx="3607831" cy="646113"/>
          </a:xfrm>
        </p:spPr>
        <p:txBody>
          <a:bodyPr/>
          <a:lstStyle>
            <a:lvl1pPr marL="0" indent="0">
              <a:lnSpc>
                <a:spcPct val="100000"/>
              </a:lnSpc>
              <a:buNone/>
              <a:defRPr>
                <a:solidFill>
                  <a:schemeClr val="bg1"/>
                </a:solidFill>
              </a:defRPr>
            </a:lvl1pPr>
          </a:lstStyle>
          <a:p>
            <a:pPr lvl="0"/>
            <a:r>
              <a:rPr lang="en-US" dirty="0" smtClean="0"/>
              <a:t>Click to add sub heading</a:t>
            </a:r>
            <a:endParaRPr lang="en-US" dirty="0"/>
          </a:p>
        </p:txBody>
      </p:sp>
      <p:sp>
        <p:nvSpPr>
          <p:cNvPr id="6" name="Title 1"/>
          <p:cNvSpPr>
            <a:spLocks noGrp="1"/>
          </p:cNvSpPr>
          <p:nvPr>
            <p:ph type="ctrTitle" hasCustomPrompt="1"/>
          </p:nvPr>
        </p:nvSpPr>
        <p:spPr>
          <a:xfrm>
            <a:off x="5285953" y="2786660"/>
            <a:ext cx="3608239" cy="928217"/>
          </a:xfrm>
        </p:spPr>
        <p:txBody>
          <a:bodyPr anchor="b">
            <a:normAutofit/>
          </a:bodyPr>
          <a:lstStyle>
            <a:lvl1pPr algn="l">
              <a:lnSpc>
                <a:spcPct val="100000"/>
              </a:lnSpc>
              <a:spcAft>
                <a:spcPts val="451"/>
              </a:spcAft>
              <a:defRPr sz="2100" b="1" baseline="0">
                <a:solidFill>
                  <a:schemeClr val="bg1"/>
                </a:solidFill>
                <a:latin typeface="Arial" charset="0"/>
                <a:ea typeface="Arial" charset="0"/>
                <a:cs typeface="Arial" charset="0"/>
              </a:defRPr>
            </a:lvl1pPr>
          </a:lstStyle>
          <a:p>
            <a:r>
              <a:rPr lang="en-US" dirty="0" smtClean="0"/>
              <a:t>Cover Option C:</a:t>
            </a:r>
            <a:br>
              <a:rPr lang="en-US" dirty="0" smtClean="0"/>
            </a:br>
            <a:r>
              <a:rPr lang="en-US" dirty="0" smtClean="0"/>
              <a:t>Click to add heading</a:t>
            </a:r>
            <a:endParaRPr lang="en-US" dirty="0"/>
          </a:p>
        </p:txBody>
      </p:sp>
      <p:pic>
        <p:nvPicPr>
          <p:cNvPr id="7"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userDrawn="1"/>
        </p:nvSpPr>
        <p:spPr bwMode="auto">
          <a:xfrm>
            <a:off x="4935849" y="187877"/>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a:t>
            </a:r>
            <a:r>
              <a:rPr lang="en-AU" sz="1200" b="1" dirty="0" smtClean="0">
                <a:solidFill>
                  <a:schemeClr val="bg1"/>
                </a:solidFill>
                <a:latin typeface="Arial"/>
                <a:cs typeface="Arial"/>
              </a:rPr>
              <a:t>University</a:t>
            </a:r>
          </a:p>
        </p:txBody>
      </p:sp>
      <p:sp>
        <p:nvSpPr>
          <p:cNvPr id="9" name="Text Placeholder 4"/>
          <p:cNvSpPr>
            <a:spLocks noGrp="1"/>
          </p:cNvSpPr>
          <p:nvPr>
            <p:ph type="body" sz="quarter" idx="12" hasCustomPrompt="1"/>
          </p:nvPr>
        </p:nvSpPr>
        <p:spPr>
          <a:xfrm>
            <a:off x="5216576" y="434895"/>
            <a:ext cx="2687339" cy="312781"/>
          </a:xfrm>
        </p:spPr>
        <p:txBody>
          <a:bodyPr>
            <a:normAutofit/>
          </a:bodyPr>
          <a:lstStyle>
            <a:lvl1pPr marL="0" indent="0" algn="r">
              <a:lnSpc>
                <a:spcPct val="100000"/>
              </a:lnSpc>
              <a:buNone/>
              <a:defRPr sz="1100">
                <a:solidFill>
                  <a:schemeClr val="bg1"/>
                </a:solidFill>
              </a:defRPr>
            </a:lvl1pPr>
          </a:lstStyle>
          <a:p>
            <a:pPr lvl="0"/>
            <a:r>
              <a:rPr lang="en-US" dirty="0" smtClean="0"/>
              <a:t>[Your school or </a:t>
            </a:r>
            <a:r>
              <a:rPr lang="en-US" dirty="0" err="1" smtClean="0"/>
              <a:t>centre</a:t>
            </a:r>
            <a:r>
              <a:rPr lang="en-US" dirty="0" smtClean="0"/>
              <a:t> name]</a:t>
            </a:r>
            <a:endParaRPr lang="en-US" dirty="0"/>
          </a:p>
        </p:txBody>
      </p:sp>
    </p:spTree>
    <p:extLst>
      <p:ext uri="{BB962C8B-B14F-4D97-AF65-F5344CB8AC3E}">
        <p14:creationId xmlns:p14="http://schemas.microsoft.com/office/powerpoint/2010/main" val="1252720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8" y="889911"/>
            <a:ext cx="7509047" cy="5623315"/>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1 column text only slide. Click to add title. </a:t>
            </a:r>
            <a:endParaRPr lang="en-US" dirty="0"/>
          </a:p>
        </p:txBody>
      </p:sp>
    </p:spTree>
    <p:extLst>
      <p:ext uri="{BB962C8B-B14F-4D97-AF65-F5344CB8AC3E}">
        <p14:creationId xmlns:p14="http://schemas.microsoft.com/office/powerpoint/2010/main" val="1373314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9"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919960"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only slide. Click to add title. </a:t>
            </a:r>
            <a:endParaRPr lang="en-US" dirty="0"/>
          </a:p>
        </p:txBody>
      </p:sp>
    </p:spTree>
    <p:extLst>
      <p:ext uri="{BB962C8B-B14F-4D97-AF65-F5344CB8AC3E}">
        <p14:creationId xmlns:p14="http://schemas.microsoft.com/office/powerpoint/2010/main" val="2044154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ext + image on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303" y="889911"/>
            <a:ext cx="3886200" cy="5540869"/>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with image on right. Click to add title.</a:t>
            </a:r>
            <a:endParaRPr lang="en-US" dirty="0"/>
          </a:p>
        </p:txBody>
      </p:sp>
      <p:sp>
        <p:nvSpPr>
          <p:cNvPr id="7" name="Picture Placeholder 16"/>
          <p:cNvSpPr>
            <a:spLocks noGrp="1" noChangeAspect="1"/>
          </p:cNvSpPr>
          <p:nvPr>
            <p:ph type="pic" sz="quarter" idx="12" hasCustomPrompt="1"/>
          </p:nvPr>
        </p:nvSpPr>
        <p:spPr>
          <a:xfrm>
            <a:off x="4852689" y="889397"/>
            <a:ext cx="3886200" cy="5541623"/>
          </a:xfrm>
          <a:solidFill>
            <a:schemeClr val="tx2">
              <a:lumMod val="20000"/>
              <a:lumOff val="80000"/>
            </a:schemeClr>
          </a:solidFill>
        </p:spPr>
        <p:txBody>
          <a:bodyPr anchor="ctr">
            <a:normAutofit/>
          </a:bodyPr>
          <a:lstStyle>
            <a:lvl1pPr algn="ctr">
              <a:defRPr sz="1200" b="0"/>
            </a:lvl1pPr>
          </a:lstStyle>
          <a:p>
            <a:r>
              <a:rPr lang="en-US" dirty="0" smtClean="0"/>
              <a:t>Click this icon to insert image</a:t>
            </a:r>
            <a:endParaRPr lang="en-US" dirty="0"/>
          </a:p>
        </p:txBody>
      </p:sp>
    </p:spTree>
    <p:extLst>
      <p:ext uri="{BB962C8B-B14F-4D97-AF65-F5344CB8AC3E}">
        <p14:creationId xmlns:p14="http://schemas.microsoft.com/office/powerpoint/2010/main" val="2550051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text + image on left">
    <p:spTree>
      <p:nvGrpSpPr>
        <p:cNvPr id="1" name=""/>
        <p:cNvGrpSpPr/>
        <p:nvPr/>
      </p:nvGrpSpPr>
      <p:grpSpPr>
        <a:xfrm>
          <a:off x="0" y="0"/>
          <a:ext cx="0" cy="0"/>
          <a:chOff x="0" y="0"/>
          <a:chExt cx="0" cy="0"/>
        </a:xfrm>
      </p:grpSpPr>
      <p:sp>
        <p:nvSpPr>
          <p:cNvPr id="3" name="Picture Placeholder 16"/>
          <p:cNvSpPr>
            <a:spLocks noGrp="1" noChangeAspect="1"/>
          </p:cNvSpPr>
          <p:nvPr>
            <p:ph type="pic" sz="quarter" idx="13" hasCustomPrompt="1"/>
          </p:nvPr>
        </p:nvSpPr>
        <p:spPr>
          <a:xfrm>
            <a:off x="351303" y="889397"/>
            <a:ext cx="3886200" cy="5653809"/>
          </a:xfrm>
          <a:solidFill>
            <a:schemeClr val="tx2">
              <a:lumMod val="20000"/>
              <a:lumOff val="80000"/>
            </a:schemeClr>
          </a:solidFill>
        </p:spPr>
        <p:txBody>
          <a:bodyPr anchor="ctr">
            <a:normAutofit/>
          </a:bodyPr>
          <a:lstStyle>
            <a:lvl1pPr algn="ctr">
              <a:defRPr sz="1200" b="0"/>
            </a:lvl1pPr>
          </a:lstStyle>
          <a:p>
            <a:r>
              <a:rPr lang="en-US" dirty="0" smtClean="0"/>
              <a:t>Click this icon to insert image</a:t>
            </a:r>
            <a:endParaRPr lang="en-US" dirty="0"/>
          </a:p>
        </p:txBody>
      </p:sp>
      <p:sp>
        <p:nvSpPr>
          <p:cNvPr id="4" name="Content Placeholder 2"/>
          <p:cNvSpPr>
            <a:spLocks noGrp="1"/>
          </p:cNvSpPr>
          <p:nvPr>
            <p:ph sz="half" idx="1"/>
          </p:nvPr>
        </p:nvSpPr>
        <p:spPr>
          <a:xfrm>
            <a:off x="4852689" y="889911"/>
            <a:ext cx="3886200" cy="5653041"/>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with image on left. Click to add title.</a:t>
            </a:r>
            <a:endParaRPr lang="en-US" dirty="0"/>
          </a:p>
        </p:txBody>
      </p:sp>
    </p:spTree>
    <p:extLst>
      <p:ext uri="{BB962C8B-B14F-4D97-AF65-F5344CB8AC3E}">
        <p14:creationId xmlns:p14="http://schemas.microsoft.com/office/powerpoint/2010/main" val="472431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hasCustomPrompt="1"/>
          </p:nvPr>
        </p:nvSpPr>
        <p:spPr>
          <a:xfrm>
            <a:off x="628651" y="2931914"/>
            <a:ext cx="7886700" cy="994172"/>
          </a:xfrm>
        </p:spPr>
        <p:txBody>
          <a:bodyPr>
            <a:normAutofit/>
          </a:bodyPr>
          <a:lstStyle>
            <a:lvl1pPr algn="ctr">
              <a:defRPr sz="2400" b="1" baseline="0">
                <a:solidFill>
                  <a:schemeClr val="bg1"/>
                </a:solidFill>
              </a:defRPr>
            </a:lvl1pPr>
          </a:lstStyle>
          <a:p>
            <a:r>
              <a:rPr lang="en-US" dirty="0" smtClean="0"/>
              <a:t>Section cover: click to add heading</a:t>
            </a:r>
            <a:endParaRPr lang="en-US" dirty="0"/>
          </a:p>
        </p:txBody>
      </p:sp>
    </p:spTree>
    <p:extLst>
      <p:ext uri="{BB962C8B-B14F-4D97-AF65-F5344CB8AC3E}">
        <p14:creationId xmlns:p14="http://schemas.microsoft.com/office/powerpoint/2010/main" val="1198938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8675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cu.au.libguides.com/referencin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academicintegrity@ecu.edu.a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academicintegrity.org/wp-content/uploads/2017/12/Fundamental-Values-201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intranet.ecu.edu.au/student/my-studies/academic-integrity/avoiding-academic-misconduct"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80"/>
            <a:ext cx="4502995" cy="1674715"/>
          </a:xfrm>
          <a:prstGeom prst="rect">
            <a:avLst/>
          </a:prstGeom>
        </p:spPr>
      </p:pic>
      <p:sp>
        <p:nvSpPr>
          <p:cNvPr id="6" name="Title 5"/>
          <p:cNvSpPr>
            <a:spLocks noGrp="1"/>
          </p:cNvSpPr>
          <p:nvPr>
            <p:ph type="ctrTitle"/>
          </p:nvPr>
        </p:nvSpPr>
        <p:spPr>
          <a:xfrm>
            <a:off x="650091" y="1997241"/>
            <a:ext cx="7705807" cy="1632777"/>
          </a:xfrm>
        </p:spPr>
        <p:txBody>
          <a:bodyPr>
            <a:noAutofit/>
          </a:bodyPr>
          <a:lstStyle/>
          <a:p>
            <a:r>
              <a:rPr lang="en-US" sz="4400" dirty="0" smtClean="0"/>
              <a:t>A Reminder!</a:t>
            </a:r>
            <a:endParaRPr lang="en-US"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709" y="3836554"/>
            <a:ext cx="4200508" cy="2773920"/>
          </a:xfrm>
          <a:prstGeom prst="rect">
            <a:avLst/>
          </a:prstGeom>
        </p:spPr>
      </p:pic>
    </p:spTree>
    <p:extLst>
      <p:ext uri="{BB962C8B-B14F-4D97-AF65-F5344CB8AC3E}">
        <p14:creationId xmlns:p14="http://schemas.microsoft.com/office/powerpoint/2010/main" val="92964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Unauthorised Collaboration</a:t>
            </a:r>
            <a:endParaRPr lang="en-US" dirty="0"/>
          </a:p>
        </p:txBody>
      </p:sp>
      <p:pic>
        <p:nvPicPr>
          <p:cNvPr id="5" name="Picture 4"/>
          <p:cNvPicPr>
            <a:picLocks noChangeAspect="1"/>
          </p:cNvPicPr>
          <p:nvPr/>
        </p:nvPicPr>
        <p:blipFill>
          <a:blip r:embed="rId3"/>
          <a:stretch>
            <a:fillRect/>
          </a:stretch>
        </p:blipFill>
        <p:spPr>
          <a:xfrm>
            <a:off x="6226741" y="5982641"/>
            <a:ext cx="2005758" cy="737680"/>
          </a:xfrm>
          <a:prstGeom prst="rect">
            <a:avLst/>
          </a:prstGeom>
        </p:spPr>
      </p:pic>
      <p:pic>
        <p:nvPicPr>
          <p:cNvPr id="7" name="Content Placeholder 6">
            <a:extLst>
              <a:ext uri="{FF2B5EF4-FFF2-40B4-BE49-F238E27FC236}">
                <a16:creationId xmlns:a16="http://schemas.microsoft.com/office/drawing/2014/main" id="{1FC9E31E-396D-9844-B5A3-B4BDAB2E7D09}"/>
              </a:ext>
            </a:extLst>
          </p:cNvPr>
          <p:cNvPicPr>
            <a:picLocks noGrp="1" noChangeAspect="1"/>
          </p:cNvPicPr>
          <p:nvPr>
            <p:ph sz="half" idx="1"/>
          </p:nvPr>
        </p:nvPicPr>
        <p:blipFill>
          <a:blip r:embed="rId4"/>
          <a:stretch>
            <a:fillRect/>
          </a:stretch>
        </p:blipFill>
        <p:spPr>
          <a:xfrm>
            <a:off x="653646" y="1214183"/>
            <a:ext cx="7508875" cy="4224222"/>
          </a:xfrm>
          <a:prstGeom prst="rect">
            <a:avLst/>
          </a:prstGeom>
        </p:spPr>
      </p:pic>
    </p:spTree>
    <p:extLst>
      <p:ext uri="{BB962C8B-B14F-4D97-AF65-F5344CB8AC3E}">
        <p14:creationId xmlns:p14="http://schemas.microsoft.com/office/powerpoint/2010/main" val="98122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800" dirty="0" smtClean="0"/>
              <a:t>Scenario One:</a:t>
            </a:r>
          </a:p>
          <a:p>
            <a:r>
              <a:rPr lang="en-US" sz="1800" dirty="0" smtClean="0"/>
              <a:t>A student is struggling with an assignment and contacts the Academic Skills Centre to seek the help of a Learning Adviser.  They explain how to improve the draft assignment or better meet the assignment  requirements.  </a:t>
            </a:r>
          </a:p>
          <a:p>
            <a:endParaRPr lang="en-US" sz="1800" dirty="0"/>
          </a:p>
          <a:p>
            <a:r>
              <a:rPr lang="en-US" sz="1800" dirty="0" smtClean="0"/>
              <a:t>Scenario Two:</a:t>
            </a:r>
          </a:p>
          <a:p>
            <a:r>
              <a:rPr lang="en-US" sz="1800" dirty="0" smtClean="0"/>
              <a:t>Five students are working on their group assignment.  They divide the assignment into five equal parts and each complete one.  One student collates the work and submits it on behalf of the group</a:t>
            </a:r>
          </a:p>
          <a:p>
            <a:endParaRPr lang="en-US" dirty="0"/>
          </a:p>
          <a:p>
            <a:r>
              <a:rPr lang="en-US" sz="1800" dirty="0" smtClean="0"/>
              <a:t>Scenario Three:</a:t>
            </a:r>
          </a:p>
          <a:p>
            <a:r>
              <a:rPr lang="en-US" sz="1800" dirty="0" smtClean="0"/>
              <a:t>Three students e-mail their assignment drafts to one another.  They all then revise their own drafts to include ideas they hadn’t previously considered, taking care not to copy each other’s ideas word for word.</a:t>
            </a:r>
            <a:endParaRPr lang="en-US" sz="1800" dirty="0"/>
          </a:p>
        </p:txBody>
      </p:sp>
      <p:sp>
        <p:nvSpPr>
          <p:cNvPr id="3" name="Title 2"/>
          <p:cNvSpPr>
            <a:spLocks noGrp="1"/>
          </p:cNvSpPr>
          <p:nvPr>
            <p:ph type="title"/>
          </p:nvPr>
        </p:nvSpPr>
        <p:spPr/>
        <p:txBody>
          <a:bodyPr/>
          <a:lstStyle/>
          <a:p>
            <a:r>
              <a:rPr lang="en-US" dirty="0" smtClean="0"/>
              <a:t>Some scenarios to discuss</a:t>
            </a:r>
            <a:endParaRPr lang="en-US" dirty="0"/>
          </a:p>
        </p:txBody>
      </p:sp>
      <p:pic>
        <p:nvPicPr>
          <p:cNvPr id="5" name="Picture 4"/>
          <p:cNvPicPr>
            <a:picLocks noChangeAspect="1"/>
          </p:cNvPicPr>
          <p:nvPr/>
        </p:nvPicPr>
        <p:blipFill>
          <a:blip r:embed="rId3"/>
          <a:stretch>
            <a:fillRect/>
          </a:stretch>
        </p:blipFill>
        <p:spPr>
          <a:xfrm>
            <a:off x="6438780" y="5876583"/>
            <a:ext cx="2005758" cy="737680"/>
          </a:xfrm>
          <a:prstGeom prst="rect">
            <a:avLst/>
          </a:prstGeom>
        </p:spPr>
      </p:pic>
    </p:spTree>
    <p:extLst>
      <p:ext uri="{BB962C8B-B14F-4D97-AF65-F5344CB8AC3E}">
        <p14:creationId xmlns:p14="http://schemas.microsoft.com/office/powerpoint/2010/main" val="3621056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Contract Cheating</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6" name="Content Placeholder 5">
            <a:extLst>
              <a:ext uri="{FF2B5EF4-FFF2-40B4-BE49-F238E27FC236}">
                <a16:creationId xmlns:a16="http://schemas.microsoft.com/office/drawing/2014/main" id="{DD2FCFE4-9217-4A49-9096-CA5E91165092}"/>
              </a:ext>
            </a:extLst>
          </p:cNvPr>
          <p:cNvPicPr>
            <a:picLocks noGrp="1" noChangeAspect="1"/>
          </p:cNvPicPr>
          <p:nvPr>
            <p:ph sz="half" idx="1"/>
          </p:nvPr>
        </p:nvPicPr>
        <p:blipFill>
          <a:blip r:embed="rId4"/>
          <a:stretch>
            <a:fillRect/>
          </a:stretch>
        </p:blipFill>
        <p:spPr>
          <a:xfrm>
            <a:off x="723624" y="1155198"/>
            <a:ext cx="7508875" cy="4224222"/>
          </a:xfrm>
          <a:prstGeom prst="rect">
            <a:avLst/>
          </a:prstGeom>
        </p:spPr>
      </p:pic>
    </p:spTree>
    <p:extLst>
      <p:ext uri="{BB962C8B-B14F-4D97-AF65-F5344CB8AC3E}">
        <p14:creationId xmlns:p14="http://schemas.microsoft.com/office/powerpoint/2010/main" val="193265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Contract Cheating</a:t>
            </a:r>
            <a:endParaRPr lang="en-US" dirty="0"/>
          </a:p>
        </p:txBody>
      </p:sp>
      <p:pic>
        <p:nvPicPr>
          <p:cNvPr id="5" name="Picture 4"/>
          <p:cNvPicPr>
            <a:picLocks noChangeAspect="1"/>
          </p:cNvPicPr>
          <p:nvPr/>
        </p:nvPicPr>
        <p:blipFill>
          <a:blip r:embed="rId3"/>
          <a:stretch>
            <a:fillRect/>
          </a:stretch>
        </p:blipFill>
        <p:spPr>
          <a:xfrm>
            <a:off x="6226741" y="5736582"/>
            <a:ext cx="2005758" cy="737680"/>
          </a:xfrm>
          <a:prstGeom prst="rect">
            <a:avLst/>
          </a:prstGeom>
        </p:spPr>
      </p:pic>
      <p:pic>
        <p:nvPicPr>
          <p:cNvPr id="7" name="Content Placeholder 6">
            <a:extLst>
              <a:ext uri="{FF2B5EF4-FFF2-40B4-BE49-F238E27FC236}">
                <a16:creationId xmlns:a16="http://schemas.microsoft.com/office/drawing/2014/main" id="{A921B888-A710-0744-A931-98086DEBEF0D}"/>
              </a:ext>
            </a:extLst>
          </p:cNvPr>
          <p:cNvPicPr>
            <a:picLocks noGrp="1" noChangeAspect="1"/>
          </p:cNvPicPr>
          <p:nvPr>
            <p:ph sz="half" idx="1"/>
          </p:nvPr>
        </p:nvPicPr>
        <p:blipFill>
          <a:blip r:embed="rId4"/>
          <a:stretch>
            <a:fillRect/>
          </a:stretch>
        </p:blipFill>
        <p:spPr>
          <a:xfrm>
            <a:off x="723624" y="1176776"/>
            <a:ext cx="7508875" cy="42242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12" y="4031267"/>
            <a:ext cx="1944000" cy="2739462"/>
          </a:xfrm>
          <a:prstGeom prst="rect">
            <a:avLst/>
          </a:prstGeom>
        </p:spPr>
      </p:pic>
      <p:sp>
        <p:nvSpPr>
          <p:cNvPr id="2" name="Rectangle 1"/>
          <p:cNvSpPr/>
          <p:nvPr/>
        </p:nvSpPr>
        <p:spPr>
          <a:xfrm>
            <a:off x="1144912" y="5907827"/>
            <a:ext cx="4572000" cy="646331"/>
          </a:xfrm>
          <a:prstGeom prst="rect">
            <a:avLst/>
          </a:prstGeom>
        </p:spPr>
        <p:txBody>
          <a:bodyPr>
            <a:spAutoFit/>
          </a:bodyPr>
          <a:lstStyle/>
          <a:p>
            <a:r>
              <a:rPr lang="en-AU" dirty="0">
                <a:solidFill>
                  <a:srgbClr val="C00000"/>
                </a:solidFill>
              </a:rPr>
              <a:t>Remember the Learning Advisers are also there to help and support you</a:t>
            </a:r>
            <a:r>
              <a:rPr lang="en-AU" dirty="0"/>
              <a:t>.</a:t>
            </a:r>
          </a:p>
        </p:txBody>
      </p:sp>
    </p:spTree>
    <p:extLst>
      <p:ext uri="{BB962C8B-B14F-4D97-AF65-F5344CB8AC3E}">
        <p14:creationId xmlns:p14="http://schemas.microsoft.com/office/powerpoint/2010/main" val="305667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316288" cy="5623315"/>
          </a:xfrm>
        </p:spPr>
        <p:txBody>
          <a:bodyPr/>
          <a:lstStyle/>
          <a:p>
            <a:pPr>
              <a:spcBef>
                <a:spcPts val="0"/>
              </a:spcBef>
            </a:pPr>
            <a:r>
              <a:rPr lang="en-AU" sz="1800" dirty="0" smtClean="0"/>
              <a:t>Scenario One:</a:t>
            </a:r>
          </a:p>
          <a:p>
            <a:pPr>
              <a:spcBef>
                <a:spcPts val="0"/>
              </a:spcBef>
            </a:pPr>
            <a:endParaRPr lang="en-AU" sz="1800" dirty="0"/>
          </a:p>
          <a:p>
            <a:pPr>
              <a:spcBef>
                <a:spcPts val="0"/>
              </a:spcBef>
            </a:pPr>
            <a:r>
              <a:rPr lang="en-AU" sz="1800" dirty="0" smtClean="0"/>
              <a:t>Eight </a:t>
            </a:r>
            <a:r>
              <a:rPr lang="en-AU" sz="1800" dirty="0"/>
              <a:t>students gather in the Library to complete an </a:t>
            </a:r>
            <a:r>
              <a:rPr lang="en-AU" sz="1800" dirty="0" smtClean="0"/>
              <a:t>online </a:t>
            </a:r>
            <a:r>
              <a:rPr lang="en-AU" sz="1800" dirty="0"/>
              <a:t>quiz together which is worth 10% of their </a:t>
            </a:r>
            <a:r>
              <a:rPr lang="en-AU" sz="1800" dirty="0" smtClean="0"/>
              <a:t>grade</a:t>
            </a:r>
            <a:r>
              <a:rPr lang="en-AU" sz="1800" dirty="0"/>
              <a:t>. They share all their answers and only get one </a:t>
            </a:r>
            <a:r>
              <a:rPr lang="en-AU" sz="1800" dirty="0" smtClean="0"/>
              <a:t>wrong.</a:t>
            </a:r>
          </a:p>
          <a:p>
            <a:pPr>
              <a:spcBef>
                <a:spcPts val="0"/>
              </a:spcBef>
            </a:pPr>
            <a:endParaRPr lang="en-AU" sz="1800" dirty="0"/>
          </a:p>
          <a:p>
            <a:pPr>
              <a:spcBef>
                <a:spcPts val="0"/>
              </a:spcBef>
            </a:pPr>
            <a:r>
              <a:rPr lang="en-AU" sz="1800" dirty="0" smtClean="0"/>
              <a:t>Scenario Two: </a:t>
            </a:r>
            <a:endParaRPr lang="en-AU" sz="1800" dirty="0"/>
          </a:p>
          <a:p>
            <a:r>
              <a:rPr lang="en-AU" sz="1800" dirty="0"/>
              <a:t>A student shares their assignment from a previous </a:t>
            </a:r>
            <a:r>
              <a:rPr lang="en-AU" sz="1800" dirty="0" smtClean="0"/>
              <a:t>semester </a:t>
            </a:r>
            <a:r>
              <a:rPr lang="en-AU" sz="1800" dirty="0"/>
              <a:t>with a friend now enrolled in the </a:t>
            </a:r>
            <a:r>
              <a:rPr lang="en-AU" sz="1800" dirty="0" smtClean="0"/>
              <a:t>same course</a:t>
            </a:r>
            <a:r>
              <a:rPr lang="en-AU" sz="1800" dirty="0"/>
              <a:t>. The student is sure that </a:t>
            </a:r>
            <a:r>
              <a:rPr lang="en-AU" sz="1800" dirty="0" smtClean="0"/>
              <a:t>her friend </a:t>
            </a:r>
            <a:r>
              <a:rPr lang="en-AU" sz="1800" dirty="0"/>
              <a:t>will not </a:t>
            </a:r>
            <a:r>
              <a:rPr lang="en-AU" sz="1800" dirty="0" smtClean="0"/>
              <a:t>plagiarise </a:t>
            </a:r>
            <a:r>
              <a:rPr lang="en-AU" sz="1800" dirty="0"/>
              <a:t>it, but only use it as a guide</a:t>
            </a:r>
            <a:r>
              <a:rPr lang="en-AU" sz="1800" dirty="0" smtClean="0"/>
              <a:t>.</a:t>
            </a:r>
          </a:p>
          <a:p>
            <a:endParaRPr lang="en-AU" sz="1800" dirty="0"/>
          </a:p>
          <a:p>
            <a:r>
              <a:rPr lang="en-AU" sz="1800" dirty="0" smtClean="0"/>
              <a:t>Scenario Three: </a:t>
            </a:r>
          </a:p>
          <a:p>
            <a:r>
              <a:rPr lang="en-AU" sz="1800" dirty="0"/>
              <a:t>A student is working on a large assignment and pays </a:t>
            </a:r>
            <a:r>
              <a:rPr lang="en-AU" sz="1800" dirty="0" smtClean="0"/>
              <a:t>a </a:t>
            </a:r>
            <a:r>
              <a:rPr lang="en-AU" sz="1800" dirty="0"/>
              <a:t>professional assignment writer to complete parts </a:t>
            </a:r>
            <a:r>
              <a:rPr lang="en-AU" sz="1800" dirty="0" smtClean="0"/>
              <a:t>of </a:t>
            </a:r>
            <a:r>
              <a:rPr lang="en-AU" sz="1800" dirty="0"/>
              <a:t>it for him. He knows that businesses regularly </a:t>
            </a:r>
            <a:r>
              <a:rPr lang="en-AU" sz="1800" dirty="0" smtClean="0"/>
              <a:t>outsource </a:t>
            </a:r>
            <a:r>
              <a:rPr lang="en-AU" sz="1800" dirty="0"/>
              <a:t>work, so as long as he pays a fair price, he </a:t>
            </a:r>
            <a:r>
              <a:rPr lang="en-AU" sz="1800" dirty="0" smtClean="0"/>
              <a:t>believes </a:t>
            </a:r>
            <a:r>
              <a:rPr lang="en-AU" sz="1800" dirty="0"/>
              <a:t>the work belongs to him and he can submit </a:t>
            </a:r>
            <a:r>
              <a:rPr lang="en-AU" sz="1800" dirty="0" smtClean="0"/>
              <a:t>it </a:t>
            </a:r>
            <a:r>
              <a:rPr lang="en-AU" sz="1800" dirty="0"/>
              <a:t>as his own.</a:t>
            </a:r>
          </a:p>
          <a:p>
            <a:endParaRPr lang="en-AU" dirty="0"/>
          </a:p>
        </p:txBody>
      </p:sp>
      <p:sp>
        <p:nvSpPr>
          <p:cNvPr id="3" name="Title 2"/>
          <p:cNvSpPr>
            <a:spLocks noGrp="1"/>
          </p:cNvSpPr>
          <p:nvPr>
            <p:ph type="title"/>
          </p:nvPr>
        </p:nvSpPr>
        <p:spPr/>
        <p:txBody>
          <a:bodyPr/>
          <a:lstStyle/>
          <a:p>
            <a:r>
              <a:rPr lang="en-US" dirty="0" smtClean="0"/>
              <a:t>Let’s look a these scenarios</a:t>
            </a:r>
            <a:endParaRPr lang="en-US" dirty="0"/>
          </a:p>
        </p:txBody>
      </p:sp>
      <p:pic>
        <p:nvPicPr>
          <p:cNvPr id="5" name="Picture 4"/>
          <p:cNvPicPr>
            <a:picLocks noChangeAspect="1"/>
          </p:cNvPicPr>
          <p:nvPr/>
        </p:nvPicPr>
        <p:blipFill>
          <a:blip r:embed="rId3"/>
          <a:stretch>
            <a:fillRect/>
          </a:stretch>
        </p:blipFill>
        <p:spPr>
          <a:xfrm>
            <a:off x="6438780" y="5876583"/>
            <a:ext cx="2005758" cy="737680"/>
          </a:xfrm>
          <a:prstGeom prst="rect">
            <a:avLst/>
          </a:prstGeom>
        </p:spPr>
      </p:pic>
    </p:spTree>
    <p:extLst>
      <p:ext uri="{BB962C8B-B14F-4D97-AF65-F5344CB8AC3E}">
        <p14:creationId xmlns:p14="http://schemas.microsoft.com/office/powerpoint/2010/main" val="3217919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When you add a new slide to this PowerPoint, you can choose from a number of layouts that have been set up within the Slide Master. </a:t>
            </a:r>
          </a:p>
          <a:p>
            <a:r>
              <a:rPr lang="en-US" dirty="0"/>
              <a:t>To do this, follow these steps:</a:t>
            </a:r>
          </a:p>
          <a:p>
            <a:pPr marL="990575" lvl="1" indent="-304792">
              <a:buFont typeface="+mj-lt"/>
              <a:buAutoNum type="arabicPeriod"/>
            </a:pPr>
            <a:r>
              <a:rPr lang="en-US" dirty="0"/>
              <a:t>Select the “Home” tab at the top of your screen.</a:t>
            </a:r>
          </a:p>
          <a:p>
            <a:pPr marL="990575" lvl="1" indent="-304792">
              <a:buFont typeface="+mj-lt"/>
              <a:buAutoNum type="arabicPeriod"/>
            </a:pPr>
            <a:r>
              <a:rPr lang="en-US" dirty="0"/>
              <a:t>Select the drop-down arrow next to “New Slide” (near top left corner) </a:t>
            </a:r>
            <a:r>
              <a:rPr lang="mr-IN" dirty="0"/>
              <a:t>–</a:t>
            </a:r>
            <a:r>
              <a:rPr lang="en-US" dirty="0"/>
              <a:t> here you can preview and select a template layout to suit your needs.</a:t>
            </a:r>
          </a:p>
          <a:p>
            <a:pPr marL="990575" lvl="1" indent="-304792">
              <a:buFont typeface="+mj-lt"/>
              <a:buAutoNum type="arabicPeriod"/>
            </a:pPr>
            <a:r>
              <a:rPr lang="en-US" dirty="0"/>
              <a:t>Note: you can also change the layout of an </a:t>
            </a:r>
            <a:r>
              <a:rPr lang="en-US" u="sng" dirty="0"/>
              <a:t>existing</a:t>
            </a:r>
            <a:r>
              <a:rPr lang="en-US" dirty="0"/>
              <a:t> slide by navigating to the desired slide, selecting “Layout” (near top left corner) and choosing a different layout. </a:t>
            </a:r>
          </a:p>
          <a:p>
            <a:r>
              <a:rPr lang="en-US" dirty="0"/>
              <a:t>When creating PowerPoints, only the ECU corporate colours should be used. These have been setup within the template </a:t>
            </a:r>
            <a:r>
              <a:rPr lang="en-US" dirty="0" smtClean="0"/>
              <a:t>(e.g.. </a:t>
            </a:r>
            <a:r>
              <a:rPr lang="en-US" dirty="0"/>
              <a:t>you will see them when you go to change the font colour). </a:t>
            </a:r>
          </a:p>
          <a:p>
            <a:r>
              <a:rPr lang="en-US" dirty="0"/>
              <a:t>Note: there should be no need for you to edit the Slide Master however if you do, please keep in mind that any changes you make to master slides will affect all slides within your PowerPoint that use that particular layout</a:t>
            </a:r>
            <a:r>
              <a:rPr lang="en-US" dirty="0" smtClean="0"/>
              <a:t>.</a:t>
            </a:r>
            <a:endParaRPr lang="en-US" dirty="0"/>
          </a:p>
        </p:txBody>
      </p:sp>
      <p:sp>
        <p:nvSpPr>
          <p:cNvPr id="3" name="Title 2"/>
          <p:cNvSpPr>
            <a:spLocks noGrp="1"/>
          </p:cNvSpPr>
          <p:nvPr>
            <p:ph type="title"/>
          </p:nvPr>
        </p:nvSpPr>
        <p:spPr/>
        <p:txBody>
          <a:bodyPr/>
          <a:lstStyle/>
          <a:p>
            <a:r>
              <a:rPr lang="en-US" dirty="0" smtClean="0"/>
              <a:t>Unit specifics can be added here</a:t>
            </a:r>
            <a:endParaRPr lang="en-US" dirty="0"/>
          </a:p>
        </p:txBody>
      </p:sp>
      <p:pic>
        <p:nvPicPr>
          <p:cNvPr id="5" name="Picture 4"/>
          <p:cNvPicPr>
            <a:picLocks noChangeAspect="1"/>
          </p:cNvPicPr>
          <p:nvPr/>
        </p:nvPicPr>
        <p:blipFill>
          <a:blip r:embed="rId3"/>
          <a:stretch>
            <a:fillRect/>
          </a:stretch>
        </p:blipFill>
        <p:spPr>
          <a:xfrm>
            <a:off x="6438780" y="5876583"/>
            <a:ext cx="2005758" cy="737680"/>
          </a:xfrm>
          <a:prstGeom prst="rect">
            <a:avLst/>
          </a:prstGeom>
        </p:spPr>
      </p:pic>
    </p:spTree>
    <p:extLst>
      <p:ext uri="{BB962C8B-B14F-4D97-AF65-F5344CB8AC3E}">
        <p14:creationId xmlns:p14="http://schemas.microsoft.com/office/powerpoint/2010/main" val="143480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FINAL Checks</a:t>
            </a:r>
            <a:endParaRPr lang="en-US" dirty="0"/>
          </a:p>
        </p:txBody>
      </p:sp>
      <p:pic>
        <p:nvPicPr>
          <p:cNvPr id="5" name="Picture 4"/>
          <p:cNvPicPr>
            <a:picLocks noChangeAspect="1"/>
          </p:cNvPicPr>
          <p:nvPr/>
        </p:nvPicPr>
        <p:blipFill>
          <a:blip r:embed="rId3"/>
          <a:stretch>
            <a:fillRect/>
          </a:stretch>
        </p:blipFill>
        <p:spPr>
          <a:xfrm>
            <a:off x="6764705" y="6045817"/>
            <a:ext cx="2005758" cy="737680"/>
          </a:xfrm>
          <a:prstGeom prst="rect">
            <a:avLst/>
          </a:prstGeom>
        </p:spPr>
      </p:pic>
      <p:pic>
        <p:nvPicPr>
          <p:cNvPr id="6" name="Content Placeholder 5">
            <a:extLst>
              <a:ext uri="{FF2B5EF4-FFF2-40B4-BE49-F238E27FC236}">
                <a16:creationId xmlns:a16="http://schemas.microsoft.com/office/drawing/2014/main" id="{0F69D2CA-00EC-A643-AE7B-2D9339A8F51B}"/>
              </a:ext>
            </a:extLst>
          </p:cNvPr>
          <p:cNvPicPr>
            <a:picLocks noGrp="1" noChangeAspect="1"/>
          </p:cNvPicPr>
          <p:nvPr>
            <p:ph sz="half" idx="1"/>
          </p:nvPr>
        </p:nvPicPr>
        <p:blipFill>
          <a:blip r:embed="rId4"/>
          <a:stretch>
            <a:fillRect/>
          </a:stretch>
        </p:blipFill>
        <p:spPr>
          <a:xfrm>
            <a:off x="345799" y="1176776"/>
            <a:ext cx="8409804" cy="4731052"/>
          </a:xfrm>
          <a:prstGeom prst="rect">
            <a:avLst/>
          </a:prstGeom>
        </p:spPr>
      </p:pic>
    </p:spTree>
    <p:extLst>
      <p:ext uri="{BB962C8B-B14F-4D97-AF65-F5344CB8AC3E}">
        <p14:creationId xmlns:p14="http://schemas.microsoft.com/office/powerpoint/2010/main" val="1911173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to Submitting your work</a:t>
            </a:r>
            <a:endParaRPr lang="en-US" dirty="0"/>
          </a:p>
        </p:txBody>
      </p:sp>
      <p:pic>
        <p:nvPicPr>
          <p:cNvPr id="5" name="Picture 4"/>
          <p:cNvPicPr>
            <a:picLocks noChangeAspect="1"/>
          </p:cNvPicPr>
          <p:nvPr/>
        </p:nvPicPr>
        <p:blipFill>
          <a:blip r:embed="rId3"/>
          <a:stretch>
            <a:fillRect/>
          </a:stretch>
        </p:blipFill>
        <p:spPr>
          <a:xfrm>
            <a:off x="6157009" y="5725133"/>
            <a:ext cx="2005758" cy="737680"/>
          </a:xfrm>
          <a:prstGeom prst="rect">
            <a:avLst/>
          </a:prstGeom>
        </p:spPr>
      </p:pic>
      <p:pic>
        <p:nvPicPr>
          <p:cNvPr id="6" name="Content Placeholder 5">
            <a:extLst>
              <a:ext uri="{FF2B5EF4-FFF2-40B4-BE49-F238E27FC236}">
                <a16:creationId xmlns:a16="http://schemas.microsoft.com/office/drawing/2014/main" id="{989A863F-FD07-0744-9BBE-A3138A6862BB}"/>
              </a:ext>
            </a:extLst>
          </p:cNvPr>
          <p:cNvPicPr>
            <a:picLocks noGrp="1" noChangeAspect="1"/>
          </p:cNvPicPr>
          <p:nvPr>
            <p:ph sz="half" idx="1"/>
          </p:nvPr>
        </p:nvPicPr>
        <p:blipFill>
          <a:blip r:embed="rId4"/>
          <a:stretch>
            <a:fillRect/>
          </a:stretch>
        </p:blipFill>
        <p:spPr>
          <a:xfrm>
            <a:off x="653892" y="1110105"/>
            <a:ext cx="7508875" cy="4224222"/>
          </a:xfrm>
          <a:prstGeom prst="rect">
            <a:avLst/>
          </a:prstGeom>
        </p:spPr>
      </p:pic>
    </p:spTree>
    <p:extLst>
      <p:ext uri="{BB962C8B-B14F-4D97-AF65-F5344CB8AC3E}">
        <p14:creationId xmlns:p14="http://schemas.microsoft.com/office/powerpoint/2010/main" val="1736094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Post-Submission</a:t>
            </a:r>
            <a:endParaRPr lang="en-US" dirty="0"/>
          </a:p>
        </p:txBody>
      </p:sp>
      <p:pic>
        <p:nvPicPr>
          <p:cNvPr id="5" name="Picture 4"/>
          <p:cNvPicPr>
            <a:picLocks noChangeAspect="1"/>
          </p:cNvPicPr>
          <p:nvPr/>
        </p:nvPicPr>
        <p:blipFill>
          <a:blip r:embed="rId3"/>
          <a:stretch>
            <a:fillRect/>
          </a:stretch>
        </p:blipFill>
        <p:spPr>
          <a:xfrm>
            <a:off x="6226741" y="5885636"/>
            <a:ext cx="2005758" cy="737680"/>
          </a:xfrm>
          <a:prstGeom prst="rect">
            <a:avLst/>
          </a:prstGeom>
        </p:spPr>
      </p:pic>
      <p:pic>
        <p:nvPicPr>
          <p:cNvPr id="6" name="Content Placeholder 5">
            <a:extLst>
              <a:ext uri="{FF2B5EF4-FFF2-40B4-BE49-F238E27FC236}">
                <a16:creationId xmlns:a16="http://schemas.microsoft.com/office/drawing/2014/main" id="{CEE17F82-75FB-F84F-B697-BE4376900668}"/>
              </a:ext>
            </a:extLst>
          </p:cNvPr>
          <p:cNvPicPr>
            <a:picLocks noGrp="1" noChangeAspect="1"/>
          </p:cNvPicPr>
          <p:nvPr>
            <p:ph sz="half" idx="1"/>
          </p:nvPr>
        </p:nvPicPr>
        <p:blipFill>
          <a:blip r:embed="rId4"/>
          <a:stretch>
            <a:fillRect/>
          </a:stretch>
        </p:blipFill>
        <p:spPr>
          <a:xfrm>
            <a:off x="534711" y="1273068"/>
            <a:ext cx="7508875" cy="4224222"/>
          </a:xfrm>
          <a:prstGeom prst="rect">
            <a:avLst/>
          </a:prstGeom>
        </p:spPr>
      </p:pic>
    </p:spTree>
    <p:extLst>
      <p:ext uri="{BB962C8B-B14F-4D97-AF65-F5344CB8AC3E}">
        <p14:creationId xmlns:p14="http://schemas.microsoft.com/office/powerpoint/2010/main" val="2585453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155406" cy="5623315"/>
          </a:xfrm>
        </p:spPr>
        <p:txBody>
          <a:bodyPr/>
          <a:lstStyle/>
          <a:p>
            <a:r>
              <a:rPr lang="en-US" sz="1800" dirty="0"/>
              <a:t>Academic Misconduct does not happen by accident. It typically occurs as a result of poor </a:t>
            </a:r>
            <a:r>
              <a:rPr lang="en-US" sz="1800" dirty="0" smtClean="0"/>
              <a:t>planning and/or choices </a:t>
            </a:r>
            <a:r>
              <a:rPr lang="en-US" sz="1800" dirty="0"/>
              <a:t>made early in the assignment process.</a:t>
            </a:r>
          </a:p>
          <a:p>
            <a:endParaRPr lang="en-US" sz="1800" dirty="0"/>
          </a:p>
          <a:p>
            <a:r>
              <a:rPr lang="en-US" sz="1800" dirty="0"/>
              <a:t>During Academic Misconduct </a:t>
            </a:r>
            <a:r>
              <a:rPr lang="en-US" sz="1800" dirty="0" smtClean="0"/>
              <a:t>investigations, </a:t>
            </a:r>
            <a:r>
              <a:rPr lang="en-US" sz="1800" dirty="0"/>
              <a:t>students will often rationalise why they felt it necessary to take the steps that led them to a misconduct investigation, and while the investigator may sympathise, such rationalisations have </a:t>
            </a:r>
            <a:r>
              <a:rPr lang="en-US" sz="1800" b="1" dirty="0"/>
              <a:t>no </a:t>
            </a:r>
            <a:r>
              <a:rPr lang="en-US" sz="1800" dirty="0"/>
              <a:t>impact on the final </a:t>
            </a:r>
            <a:r>
              <a:rPr lang="en-AU" sz="1800" dirty="0"/>
              <a:t>misconduct finding.</a:t>
            </a:r>
          </a:p>
          <a:p>
            <a:endParaRPr lang="en-US" sz="1800" dirty="0"/>
          </a:p>
          <a:p>
            <a:r>
              <a:rPr lang="en-US" sz="1800" dirty="0"/>
              <a:t>The best and only way to avoid the stress and marks impact of breaching Academic Integrity rules is simply not to do it in the first place.</a:t>
            </a:r>
          </a:p>
          <a:p>
            <a:endParaRPr lang="en-US" sz="1800" dirty="0"/>
          </a:p>
          <a:p>
            <a:r>
              <a:rPr lang="en-US" sz="1800" dirty="0"/>
              <a:t>Remember, check your work, ask your </a:t>
            </a:r>
            <a:r>
              <a:rPr lang="en-US" sz="1800" dirty="0" smtClean="0"/>
              <a:t>lecturer or tutor, </a:t>
            </a:r>
            <a:r>
              <a:rPr lang="en-US" sz="1800" dirty="0"/>
              <a:t>speak to </a:t>
            </a:r>
            <a:r>
              <a:rPr lang="en-US" sz="1800" dirty="0" smtClean="0"/>
              <a:t>a        </a:t>
            </a:r>
            <a:r>
              <a:rPr lang="en-US" sz="1800" dirty="0"/>
              <a:t>learning </a:t>
            </a:r>
            <a:r>
              <a:rPr lang="en-US" sz="1800" dirty="0" smtClean="0"/>
              <a:t>adviser</a:t>
            </a:r>
            <a:r>
              <a:rPr lang="en-US" sz="1800" dirty="0"/>
              <a:t>, but only </a:t>
            </a:r>
            <a:r>
              <a:rPr lang="en-US" sz="1800" b="1" dirty="0"/>
              <a:t>before you submit </a:t>
            </a:r>
            <a:r>
              <a:rPr lang="en-US" sz="1800" dirty="0"/>
              <a:t>your work, not </a:t>
            </a:r>
            <a:r>
              <a:rPr lang="en-US" sz="1800" b="1" dirty="0"/>
              <a:t>after</a:t>
            </a:r>
            <a:r>
              <a:rPr lang="en-US" sz="1800" dirty="0"/>
              <a:t>.</a:t>
            </a:r>
            <a:endParaRPr lang="en-AU" sz="1800" dirty="0"/>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4" name="Picture 3"/>
          <p:cNvPicPr>
            <a:picLocks noChangeAspect="1"/>
          </p:cNvPicPr>
          <p:nvPr/>
        </p:nvPicPr>
        <p:blipFill>
          <a:blip r:embed="rId4"/>
          <a:stretch>
            <a:fillRect/>
          </a:stretch>
        </p:blipFill>
        <p:spPr>
          <a:xfrm>
            <a:off x="7402870" y="4238573"/>
            <a:ext cx="1333333" cy="2038095"/>
          </a:xfrm>
          <a:prstGeom prst="rect">
            <a:avLst/>
          </a:prstGeom>
          <a:ln>
            <a:noFill/>
          </a:ln>
          <a:effectLst>
            <a:softEdge rad="112500"/>
          </a:effectLst>
        </p:spPr>
      </p:pic>
    </p:spTree>
    <p:extLst>
      <p:ext uri="{BB962C8B-B14F-4D97-AF65-F5344CB8AC3E}">
        <p14:creationId xmlns:p14="http://schemas.microsoft.com/office/powerpoint/2010/main" val="7980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academic integrity?</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grpSp>
        <p:nvGrpSpPr>
          <p:cNvPr id="11" name="Group 10"/>
          <p:cNvGrpSpPr/>
          <p:nvPr/>
        </p:nvGrpSpPr>
        <p:grpSpPr>
          <a:xfrm>
            <a:off x="1143000" y="906121"/>
            <a:ext cx="6892637" cy="4805293"/>
            <a:chOff x="581890" y="974156"/>
            <a:chExt cx="7276409" cy="5041467"/>
          </a:xfrm>
        </p:grpSpPr>
        <p:sp>
          <p:nvSpPr>
            <p:cNvPr id="4" name="TextBox 3"/>
            <p:cNvSpPr txBox="1"/>
            <p:nvPr/>
          </p:nvSpPr>
          <p:spPr>
            <a:xfrm>
              <a:off x="3837709" y="3658816"/>
              <a:ext cx="3175462" cy="923330"/>
            </a:xfrm>
            <a:prstGeom prst="rect">
              <a:avLst/>
            </a:prstGeom>
            <a:noFill/>
          </p:spPr>
          <p:txBody>
            <a:bodyPr wrap="square" rtlCol="0">
              <a:spAutoFit/>
            </a:bodyPr>
            <a:lstStyle/>
            <a:p>
              <a:r>
                <a:rPr lang="en-AU" sz="5400" b="1" dirty="0" smtClean="0">
                  <a:solidFill>
                    <a:srgbClr val="00B0F0"/>
                  </a:solidFill>
                  <a:latin typeface="Segoe Print" panose="02000600000000000000" pitchFamily="2" charset="0"/>
                  <a:ea typeface="Segoe UI Historic" panose="020B0502040204020203" pitchFamily="34" charset="0"/>
                  <a:cs typeface="Segoe UI Historic" panose="020B0502040204020203" pitchFamily="34" charset="0"/>
                </a:rPr>
                <a:t>Honesty</a:t>
              </a:r>
              <a:endParaRPr lang="en-AU" sz="5400" b="1" dirty="0">
                <a:solidFill>
                  <a:srgbClr val="00B0F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6" name="TextBox 5"/>
            <p:cNvSpPr txBox="1"/>
            <p:nvPr/>
          </p:nvSpPr>
          <p:spPr>
            <a:xfrm>
              <a:off x="581890" y="2618991"/>
              <a:ext cx="5225935" cy="923330"/>
            </a:xfrm>
            <a:prstGeom prst="rect">
              <a:avLst/>
            </a:prstGeom>
            <a:noFill/>
          </p:spPr>
          <p:txBody>
            <a:bodyPr wrap="square" rtlCol="0">
              <a:spAutoFit/>
            </a:bodyPr>
            <a:lstStyle/>
            <a:p>
              <a:r>
                <a:rPr lang="en-AU" sz="5400" b="1" dirty="0" smtClean="0">
                  <a:solidFill>
                    <a:srgbClr val="FFC000"/>
                  </a:solidFill>
                  <a:latin typeface="Segoe Print" panose="02000600000000000000" pitchFamily="2" charset="0"/>
                  <a:ea typeface="Segoe UI Historic" panose="020B0502040204020203" pitchFamily="34" charset="0"/>
                  <a:cs typeface="Segoe UI Historic" panose="020B0502040204020203" pitchFamily="34" charset="0"/>
                </a:rPr>
                <a:t>Responsibility</a:t>
              </a:r>
              <a:endParaRPr lang="en-AU" sz="5400" b="1" dirty="0">
                <a:solidFill>
                  <a:srgbClr val="FFC00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7" name="TextBox 6"/>
            <p:cNvSpPr txBox="1"/>
            <p:nvPr/>
          </p:nvSpPr>
          <p:spPr>
            <a:xfrm rot="16200000">
              <a:off x="5804746" y="2922245"/>
              <a:ext cx="3183775" cy="923330"/>
            </a:xfrm>
            <a:prstGeom prst="rect">
              <a:avLst/>
            </a:prstGeom>
            <a:noFill/>
          </p:spPr>
          <p:txBody>
            <a:bodyPr wrap="square" rtlCol="0">
              <a:spAutoFit/>
            </a:bodyPr>
            <a:lstStyle/>
            <a:p>
              <a:r>
                <a:rPr lang="en-AU" sz="5400" b="1" dirty="0" smtClean="0">
                  <a:solidFill>
                    <a:srgbClr val="002060"/>
                  </a:solidFill>
                  <a:latin typeface="Segoe Print" panose="02000600000000000000" pitchFamily="2" charset="0"/>
                  <a:ea typeface="Segoe UI Historic" panose="020B0502040204020203" pitchFamily="34" charset="0"/>
                  <a:cs typeface="Segoe UI Historic" panose="020B0502040204020203" pitchFamily="34" charset="0"/>
                </a:rPr>
                <a:t>Fairness</a:t>
              </a:r>
              <a:endParaRPr lang="en-AU" sz="5400" b="1" dirty="0">
                <a:solidFill>
                  <a:srgbClr val="00206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8" name="TextBox 7"/>
            <p:cNvSpPr txBox="1"/>
            <p:nvPr/>
          </p:nvSpPr>
          <p:spPr>
            <a:xfrm>
              <a:off x="759228" y="4023870"/>
              <a:ext cx="3679768" cy="923330"/>
            </a:xfrm>
            <a:prstGeom prst="rect">
              <a:avLst/>
            </a:prstGeom>
            <a:noFill/>
          </p:spPr>
          <p:txBody>
            <a:bodyPr wrap="square" rtlCol="0">
              <a:spAutoFit/>
            </a:bodyPr>
            <a:lstStyle/>
            <a:p>
              <a:r>
                <a:rPr lang="en-AU" sz="5400" b="1" dirty="0" smtClean="0">
                  <a:solidFill>
                    <a:srgbClr val="C00000"/>
                  </a:solidFill>
                  <a:latin typeface="Segoe Print" panose="02000600000000000000" pitchFamily="2" charset="0"/>
                  <a:ea typeface="Segoe UI Historic" panose="020B0502040204020203" pitchFamily="34" charset="0"/>
                  <a:cs typeface="Segoe UI Historic" panose="020B0502040204020203" pitchFamily="34" charset="0"/>
                </a:rPr>
                <a:t>Courage</a:t>
              </a:r>
              <a:endParaRPr lang="en-AU" sz="5400" b="1" dirty="0">
                <a:solidFill>
                  <a:srgbClr val="C0000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9" name="TextBox 8"/>
            <p:cNvSpPr txBox="1"/>
            <p:nvPr/>
          </p:nvSpPr>
          <p:spPr>
            <a:xfrm>
              <a:off x="4749338" y="5092293"/>
              <a:ext cx="3006436" cy="923330"/>
            </a:xfrm>
            <a:prstGeom prst="rect">
              <a:avLst/>
            </a:prstGeom>
            <a:noFill/>
          </p:spPr>
          <p:txBody>
            <a:bodyPr wrap="square" rtlCol="0">
              <a:spAutoFit/>
            </a:bodyPr>
            <a:lstStyle/>
            <a:p>
              <a:r>
                <a:rPr lang="en-AU" sz="5400" b="1" dirty="0" smtClean="0">
                  <a:solidFill>
                    <a:srgbClr val="7030A0"/>
                  </a:solidFill>
                  <a:latin typeface="Segoe Print" panose="02000600000000000000" pitchFamily="2" charset="0"/>
                  <a:ea typeface="Segoe UI Historic" panose="020B0502040204020203" pitchFamily="34" charset="0"/>
                  <a:cs typeface="Segoe UI Historic" panose="020B0502040204020203" pitchFamily="34" charset="0"/>
                </a:rPr>
                <a:t>Respect</a:t>
              </a:r>
              <a:endParaRPr lang="en-AU" sz="5400" b="1" dirty="0">
                <a:solidFill>
                  <a:srgbClr val="7030A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10" name="TextBox 9"/>
            <p:cNvSpPr txBox="1"/>
            <p:nvPr/>
          </p:nvSpPr>
          <p:spPr>
            <a:xfrm rot="16200000">
              <a:off x="4849091" y="1647179"/>
              <a:ext cx="2269375" cy="923330"/>
            </a:xfrm>
            <a:prstGeom prst="rect">
              <a:avLst/>
            </a:prstGeom>
            <a:noFill/>
          </p:spPr>
          <p:txBody>
            <a:bodyPr wrap="square" rtlCol="0">
              <a:spAutoFit/>
            </a:bodyPr>
            <a:lstStyle/>
            <a:p>
              <a:r>
                <a:rPr lang="en-AU" sz="5400" b="1" dirty="0" smtClean="0">
                  <a:solidFill>
                    <a:srgbClr val="00B050"/>
                  </a:solidFill>
                  <a:latin typeface="Segoe Print" panose="02000600000000000000" pitchFamily="2" charset="0"/>
                  <a:ea typeface="Segoe UI Historic" panose="020B0502040204020203" pitchFamily="34" charset="0"/>
                  <a:cs typeface="Segoe UI Historic" panose="020B0502040204020203" pitchFamily="34" charset="0"/>
                </a:rPr>
                <a:t>Trust</a:t>
              </a:r>
              <a:endParaRPr lang="en-AU" sz="5400" b="1" dirty="0">
                <a:solidFill>
                  <a:srgbClr val="00B050"/>
                </a:solidFill>
                <a:latin typeface="Segoe Print" panose="02000600000000000000" pitchFamily="2" charset="0"/>
                <a:ea typeface="Segoe UI Historic" panose="020B0502040204020203" pitchFamily="34" charset="0"/>
                <a:cs typeface="Segoe UI Historic" panose="020B0502040204020203" pitchFamily="34" charset="0"/>
              </a:endParaRPr>
            </a:p>
          </p:txBody>
        </p:sp>
      </p:grpSp>
      <p:sp>
        <p:nvSpPr>
          <p:cNvPr id="12" name="TextBox 11"/>
          <p:cNvSpPr txBox="1"/>
          <p:nvPr/>
        </p:nvSpPr>
        <p:spPr>
          <a:xfrm>
            <a:off x="274320" y="906121"/>
            <a:ext cx="4758269" cy="369332"/>
          </a:xfrm>
          <a:prstGeom prst="rect">
            <a:avLst/>
          </a:prstGeom>
          <a:noFill/>
        </p:spPr>
        <p:txBody>
          <a:bodyPr wrap="square" rtlCol="0">
            <a:spAutoFit/>
          </a:bodyPr>
          <a:lstStyle/>
          <a:p>
            <a:r>
              <a:rPr lang="en-AU" dirty="0" smtClean="0"/>
              <a:t>What do you understand by academic integrity?</a:t>
            </a:r>
            <a:endParaRPr lang="en-AU" dirty="0"/>
          </a:p>
        </p:txBody>
      </p:sp>
      <p:sp>
        <p:nvSpPr>
          <p:cNvPr id="13" name="TextBox 12"/>
          <p:cNvSpPr txBox="1"/>
          <p:nvPr/>
        </p:nvSpPr>
        <p:spPr>
          <a:xfrm>
            <a:off x="7629826" y="6492240"/>
            <a:ext cx="1205346" cy="215444"/>
          </a:xfrm>
          <a:prstGeom prst="rect">
            <a:avLst/>
          </a:prstGeom>
          <a:noFill/>
        </p:spPr>
        <p:txBody>
          <a:bodyPr wrap="square" rtlCol="0">
            <a:spAutoFit/>
          </a:bodyPr>
          <a:lstStyle/>
          <a:p>
            <a:r>
              <a:rPr lang="en-AU" sz="800" dirty="0" smtClean="0"/>
              <a:t>(Fishman, 2014, p.14)</a:t>
            </a:r>
            <a:endParaRPr lang="en-AU" sz="800" dirty="0"/>
          </a:p>
        </p:txBody>
      </p:sp>
    </p:spTree>
    <p:extLst>
      <p:ext uri="{BB962C8B-B14F-4D97-AF65-F5344CB8AC3E}">
        <p14:creationId xmlns:p14="http://schemas.microsoft.com/office/powerpoint/2010/main" val="2038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692238"/>
            <a:ext cx="8345529" cy="5623315"/>
          </a:xfrm>
        </p:spPr>
        <p:txBody>
          <a:bodyPr>
            <a:normAutofit/>
          </a:bodyPr>
          <a:lstStyle/>
          <a:p>
            <a:r>
              <a:rPr lang="en-AU" b="1" dirty="0" smtClean="0"/>
              <a:t>Academic </a:t>
            </a:r>
            <a:r>
              <a:rPr lang="en-AU" b="1" dirty="0"/>
              <a:t>Skills Workshops </a:t>
            </a:r>
            <a:endParaRPr lang="en-AU" dirty="0"/>
          </a:p>
          <a:p>
            <a:r>
              <a:rPr lang="en-AU" dirty="0"/>
              <a:t>Attend an </a:t>
            </a:r>
            <a:r>
              <a:rPr lang="en-AU" u="sng" dirty="0"/>
              <a:t>Academic Skills Workshop</a:t>
            </a:r>
            <a:r>
              <a:rPr lang="en-AU" dirty="0"/>
              <a:t> on a whole range of topics such as essay writing, report writing, referencing, etc. The schedule is available from the Academic Skills Centre Blackboard site under ‘My Communities’. </a:t>
            </a:r>
          </a:p>
          <a:p>
            <a:r>
              <a:rPr lang="en-AU" b="1" dirty="0"/>
              <a:t>Assignment drop-in sessions  </a:t>
            </a:r>
            <a:endParaRPr lang="en-AU" dirty="0"/>
          </a:p>
          <a:p>
            <a:r>
              <a:rPr lang="en-AU" dirty="0"/>
              <a:t>Attend a </a:t>
            </a:r>
            <a:r>
              <a:rPr lang="en-AU" u="sng" dirty="0" smtClean="0"/>
              <a:t>Assignment drop-in </a:t>
            </a:r>
            <a:r>
              <a:rPr lang="en-AU" u="sng" dirty="0"/>
              <a:t>session  </a:t>
            </a:r>
            <a:r>
              <a:rPr lang="en-AU" i="1" dirty="0" smtClean="0">
                <a:solidFill>
                  <a:srgbClr val="00B0F0"/>
                </a:solidFill>
              </a:rPr>
              <a:t>&lt;insert dates and time relevant to your unit&gt; </a:t>
            </a:r>
            <a:r>
              <a:rPr lang="en-AU" dirty="0"/>
              <a:t>where you can get help with academic literacy and numeracy skills.</a:t>
            </a:r>
          </a:p>
          <a:p>
            <a:r>
              <a:rPr lang="en-AU" b="1" dirty="0" smtClean="0"/>
              <a:t>Subject </a:t>
            </a:r>
            <a:r>
              <a:rPr lang="en-AU" b="1" dirty="0"/>
              <a:t>guides </a:t>
            </a:r>
            <a:endParaRPr lang="en-AU" dirty="0"/>
          </a:p>
          <a:p>
            <a:r>
              <a:rPr lang="en-AU" dirty="0"/>
              <a:t>Please visit </a:t>
            </a:r>
            <a:r>
              <a:rPr lang="en-AU" dirty="0" smtClean="0"/>
              <a:t>our, </a:t>
            </a:r>
            <a:r>
              <a:rPr lang="en-AU" i="1" u="sng" dirty="0" smtClean="0">
                <a:solidFill>
                  <a:srgbClr val="00B0F0"/>
                </a:solidFill>
              </a:rPr>
              <a:t>insert your specific discipline guides</a:t>
            </a:r>
            <a:r>
              <a:rPr lang="en-AU" dirty="0" smtClean="0">
                <a:solidFill>
                  <a:srgbClr val="00B0F0"/>
                </a:solidFill>
              </a:rPr>
              <a:t>&gt;</a:t>
            </a:r>
            <a:r>
              <a:rPr lang="en-AU" u="sng" dirty="0" smtClean="0"/>
              <a:t> </a:t>
            </a:r>
            <a:r>
              <a:rPr lang="en-AU" u="sng" dirty="0"/>
              <a:t>subject library guides</a:t>
            </a:r>
            <a:r>
              <a:rPr lang="en-AU" dirty="0"/>
              <a:t> where you will find links to </a:t>
            </a:r>
            <a:r>
              <a:rPr lang="en-AU" dirty="0" smtClean="0"/>
              <a:t>databases </a:t>
            </a:r>
            <a:r>
              <a:rPr lang="en-AU" dirty="0"/>
              <a:t>and other resources directly related to your subject, such as </a:t>
            </a:r>
            <a:r>
              <a:rPr lang="en-AU" dirty="0" smtClean="0"/>
              <a:t>&lt;insert her the relevant subject areas and more</a:t>
            </a:r>
            <a:r>
              <a:rPr lang="en-AU" dirty="0"/>
              <a:t>.       </a:t>
            </a:r>
          </a:p>
          <a:p>
            <a:r>
              <a:rPr lang="en-AU" b="1" dirty="0"/>
              <a:t>Referencing </a:t>
            </a:r>
            <a:endParaRPr lang="en-AU" dirty="0"/>
          </a:p>
          <a:p>
            <a:r>
              <a:rPr lang="en-AU" dirty="0"/>
              <a:t>For an introduction to APA Style (6th ed.) referencing and a selection of common sample references, check out the ECU Library Guide on  Referencing</a:t>
            </a:r>
            <a:r>
              <a:rPr lang="en-AU" u="sng" dirty="0"/>
              <a:t> </a:t>
            </a:r>
            <a:r>
              <a:rPr lang="en-AU" u="sng" dirty="0">
                <a:hlinkClick r:id="rId3"/>
              </a:rPr>
              <a:t>https://ecu.au.libguides.com/referencing</a:t>
            </a:r>
            <a:endParaRPr lang="en-AU" u="sng" dirty="0"/>
          </a:p>
          <a:p>
            <a:r>
              <a:rPr lang="en-AU" b="1" dirty="0"/>
              <a:t>AIM module</a:t>
            </a:r>
            <a:endParaRPr lang="en-AU" sz="1800" b="1" dirty="0"/>
          </a:p>
          <a:p>
            <a:r>
              <a:rPr lang="en-AU" dirty="0"/>
              <a:t>Complete the Academic Integrity Module – information and practical activities on how to develop your academic writing skills</a:t>
            </a:r>
            <a:r>
              <a:rPr lang="en-AU" dirty="0" smtClean="0"/>
              <a:t>. [If you are not enrolled in this Module through your Unit contact </a:t>
            </a:r>
            <a:r>
              <a:rPr lang="en-AU" dirty="0" smtClean="0">
                <a:hlinkClick r:id="rId4"/>
              </a:rPr>
              <a:t>academicintegrity@ecu.edu.au</a:t>
            </a:r>
            <a:r>
              <a:rPr lang="en-AU" dirty="0" smtClean="0"/>
              <a:t> who will arrange to provide access to complete it.]</a:t>
            </a:r>
          </a:p>
          <a:p>
            <a:r>
              <a:rPr lang="en-AU" b="1" dirty="0"/>
              <a:t>PASS </a:t>
            </a:r>
          </a:p>
          <a:p>
            <a:r>
              <a:rPr lang="en-AU" u="sng" dirty="0">
                <a:solidFill>
                  <a:srgbClr val="002060"/>
                </a:solidFill>
              </a:rPr>
              <a:t>Peer Assisted Study Sessions </a:t>
            </a:r>
            <a:r>
              <a:rPr lang="en-AU" dirty="0"/>
              <a:t>are available for </a:t>
            </a:r>
            <a:r>
              <a:rPr lang="en-AU" i="1" dirty="0" smtClean="0">
                <a:solidFill>
                  <a:srgbClr val="00B0F0"/>
                </a:solidFill>
              </a:rPr>
              <a:t>&lt;insert if your unit is included in this program&gt;.  </a:t>
            </a:r>
            <a:r>
              <a:rPr lang="en-AU" dirty="0" smtClean="0"/>
              <a:t>This program is where your peers assist </a:t>
            </a:r>
            <a:r>
              <a:rPr lang="en-AU" dirty="0"/>
              <a:t>you </a:t>
            </a:r>
            <a:r>
              <a:rPr lang="en-AU" dirty="0" smtClean="0"/>
              <a:t>develop effective </a:t>
            </a:r>
            <a:r>
              <a:rPr lang="en-AU" dirty="0"/>
              <a:t>study skills.</a:t>
            </a:r>
            <a:r>
              <a:rPr lang="en-AU" b="1" dirty="0"/>
              <a:t>   </a:t>
            </a:r>
          </a:p>
          <a:p>
            <a:endParaRPr lang="en-US" dirty="0"/>
          </a:p>
        </p:txBody>
      </p:sp>
      <p:sp>
        <p:nvSpPr>
          <p:cNvPr id="3" name="Title 2"/>
          <p:cNvSpPr>
            <a:spLocks noGrp="1"/>
          </p:cNvSpPr>
          <p:nvPr>
            <p:ph type="title"/>
          </p:nvPr>
        </p:nvSpPr>
        <p:spPr/>
        <p:txBody>
          <a:bodyPr/>
          <a:lstStyle/>
          <a:p>
            <a:r>
              <a:rPr lang="en-US" dirty="0" smtClean="0"/>
              <a:t>Resources (examples only insert relevant to your Unit)</a:t>
            </a:r>
            <a:endParaRPr lang="en-US" dirty="0"/>
          </a:p>
        </p:txBody>
      </p:sp>
      <p:pic>
        <p:nvPicPr>
          <p:cNvPr id="5" name="Picture 4"/>
          <p:cNvPicPr>
            <a:picLocks noChangeAspect="1"/>
          </p:cNvPicPr>
          <p:nvPr/>
        </p:nvPicPr>
        <p:blipFill>
          <a:blip r:embed="rId5"/>
          <a:stretch>
            <a:fillRect/>
          </a:stretch>
        </p:blipFill>
        <p:spPr>
          <a:xfrm>
            <a:off x="345798" y="5907828"/>
            <a:ext cx="2005758" cy="737680"/>
          </a:xfrm>
          <a:prstGeom prst="rect">
            <a:avLst/>
          </a:prstGeom>
        </p:spPr>
      </p:pic>
    </p:spTree>
    <p:extLst>
      <p:ext uri="{BB962C8B-B14F-4D97-AF65-F5344CB8AC3E}">
        <p14:creationId xmlns:p14="http://schemas.microsoft.com/office/powerpoint/2010/main" val="1634493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94" y="0"/>
            <a:ext cx="5756506" cy="994172"/>
          </a:xfrm>
        </p:spPr>
        <p:txBody>
          <a:bodyPr/>
          <a:lstStyle/>
          <a:p>
            <a:r>
              <a:rPr lang="en-US" dirty="0" smtClean="0"/>
              <a:t>References</a:t>
            </a:r>
            <a:endParaRPr lang="en-US" dirty="0"/>
          </a:p>
        </p:txBody>
      </p:sp>
      <p:pic>
        <p:nvPicPr>
          <p:cNvPr id="3" name="Picture 2"/>
          <p:cNvPicPr>
            <a:picLocks noChangeAspect="1"/>
          </p:cNvPicPr>
          <p:nvPr/>
        </p:nvPicPr>
        <p:blipFill>
          <a:blip r:embed="rId3"/>
          <a:stretch>
            <a:fillRect/>
          </a:stretch>
        </p:blipFill>
        <p:spPr>
          <a:xfrm>
            <a:off x="187094" y="5941146"/>
            <a:ext cx="2005758" cy="737680"/>
          </a:xfrm>
          <a:prstGeom prst="rect">
            <a:avLst/>
          </a:prstGeom>
        </p:spPr>
      </p:pic>
      <p:sp>
        <p:nvSpPr>
          <p:cNvPr id="4" name="TextBox 3"/>
          <p:cNvSpPr txBox="1"/>
          <p:nvPr/>
        </p:nvSpPr>
        <p:spPr>
          <a:xfrm>
            <a:off x="282632" y="861898"/>
            <a:ext cx="8636924" cy="4955203"/>
          </a:xfrm>
          <a:prstGeom prst="rect">
            <a:avLst/>
          </a:prstGeom>
          <a:noFill/>
        </p:spPr>
        <p:txBody>
          <a:bodyPr wrap="square" rtlCol="0">
            <a:spAutoFit/>
          </a:bodyPr>
          <a:lstStyle/>
          <a:p>
            <a:endParaRPr lang="en-AU" sz="1000" dirty="0" smtClean="0"/>
          </a:p>
          <a:p>
            <a:pPr indent="-360000"/>
            <a:r>
              <a:rPr lang="en-AU" dirty="0">
                <a:solidFill>
                  <a:schemeClr val="bg1"/>
                </a:solidFill>
              </a:rPr>
              <a:t>Busch, P., &amp; Bilgin, A. (2014).  Student and staff understanding and reaction: Academic </a:t>
            </a:r>
            <a:endParaRPr lang="en-AU" dirty="0" smtClean="0">
              <a:solidFill>
                <a:schemeClr val="bg1"/>
              </a:solidFill>
            </a:endParaRPr>
          </a:p>
          <a:p>
            <a:pPr indent="-360000"/>
            <a:r>
              <a:rPr lang="en-AU" dirty="0">
                <a:solidFill>
                  <a:schemeClr val="bg1"/>
                </a:solidFill>
              </a:rPr>
              <a:t> </a:t>
            </a:r>
            <a:r>
              <a:rPr lang="en-AU" dirty="0" smtClean="0">
                <a:solidFill>
                  <a:schemeClr val="bg1"/>
                </a:solidFill>
              </a:rPr>
              <a:t>       integrity </a:t>
            </a:r>
            <a:r>
              <a:rPr lang="en-AU" dirty="0">
                <a:solidFill>
                  <a:schemeClr val="bg1"/>
                </a:solidFill>
              </a:rPr>
              <a:t>in an Australian university.  </a:t>
            </a:r>
            <a:r>
              <a:rPr lang="en-AU" i="1" dirty="0">
                <a:solidFill>
                  <a:schemeClr val="bg1"/>
                </a:solidFill>
              </a:rPr>
              <a:t>Journal of Academic Ethics 12</a:t>
            </a:r>
            <a:r>
              <a:rPr lang="en-AU" dirty="0">
                <a:solidFill>
                  <a:schemeClr val="bg1"/>
                </a:solidFill>
              </a:rPr>
              <a:t>(3)</a:t>
            </a:r>
            <a:r>
              <a:rPr lang="en-AU" i="1" dirty="0">
                <a:solidFill>
                  <a:schemeClr val="bg1"/>
                </a:solidFill>
              </a:rPr>
              <a:t>, </a:t>
            </a:r>
            <a:r>
              <a:rPr lang="en-AU" dirty="0">
                <a:solidFill>
                  <a:schemeClr val="bg1"/>
                </a:solidFill>
              </a:rPr>
              <a:t>227-243.  </a:t>
            </a:r>
            <a:endParaRPr lang="en-AU" dirty="0" smtClean="0">
              <a:solidFill>
                <a:schemeClr val="bg1"/>
              </a:solidFill>
            </a:endParaRPr>
          </a:p>
          <a:p>
            <a:pPr indent="-360000"/>
            <a:r>
              <a:rPr lang="en-AU" dirty="0">
                <a:solidFill>
                  <a:schemeClr val="bg1"/>
                </a:solidFill>
              </a:rPr>
              <a:t> </a:t>
            </a:r>
            <a:r>
              <a:rPr lang="en-AU" dirty="0" smtClean="0">
                <a:solidFill>
                  <a:schemeClr val="bg1"/>
                </a:solidFill>
              </a:rPr>
              <a:t>       doi:10.1007/s10805-014-9214-2</a:t>
            </a:r>
          </a:p>
          <a:p>
            <a:pPr indent="-360000"/>
            <a:endParaRPr lang="en-AU" dirty="0">
              <a:solidFill>
                <a:schemeClr val="bg1"/>
              </a:solidFill>
            </a:endParaRPr>
          </a:p>
          <a:p>
            <a:pPr indent="-360000"/>
            <a:r>
              <a:rPr lang="en-AU" dirty="0" smtClean="0">
                <a:solidFill>
                  <a:schemeClr val="bg1"/>
                </a:solidFill>
              </a:rPr>
              <a:t>Edith </a:t>
            </a:r>
            <a:r>
              <a:rPr lang="en-AU" dirty="0">
                <a:solidFill>
                  <a:schemeClr val="bg1"/>
                </a:solidFill>
              </a:rPr>
              <a:t>Cowan University, Strategic and Governance Services. (2019a). </a:t>
            </a:r>
            <a:r>
              <a:rPr lang="en-AU" i="1" dirty="0">
                <a:solidFill>
                  <a:schemeClr val="bg1"/>
                </a:solidFill>
              </a:rPr>
              <a:t>Academic integrity </a:t>
            </a:r>
            <a:r>
              <a:rPr lang="en-AU" i="1" dirty="0" smtClean="0">
                <a:solidFill>
                  <a:schemeClr val="bg1"/>
                </a:solidFill>
              </a:rPr>
              <a:t/>
            </a:r>
            <a:br>
              <a:rPr lang="en-AU" i="1" dirty="0" smtClean="0">
                <a:solidFill>
                  <a:schemeClr val="bg1"/>
                </a:solidFill>
              </a:rPr>
            </a:br>
            <a:r>
              <a:rPr lang="en-AU" i="1" dirty="0" smtClean="0">
                <a:solidFill>
                  <a:schemeClr val="bg1"/>
                </a:solidFill>
              </a:rPr>
              <a:t>        policy</a:t>
            </a:r>
            <a:r>
              <a:rPr lang="en-AU" i="1" dirty="0">
                <a:solidFill>
                  <a:schemeClr val="bg1"/>
                </a:solidFill>
              </a:rPr>
              <a:t>. </a:t>
            </a:r>
            <a:r>
              <a:rPr lang="en-AU" dirty="0">
                <a:solidFill>
                  <a:schemeClr val="bg1"/>
                </a:solidFill>
              </a:rPr>
              <a:t>Retrieved from </a:t>
            </a:r>
            <a:r>
              <a:rPr lang="en-AU" dirty="0" smtClean="0">
                <a:solidFill>
                  <a:schemeClr val="bg1"/>
                </a:solidFill>
              </a:rPr>
              <a:t/>
            </a:r>
            <a:br>
              <a:rPr lang="en-AU" dirty="0" smtClean="0">
                <a:solidFill>
                  <a:schemeClr val="bg1"/>
                </a:solidFill>
              </a:rPr>
            </a:br>
            <a:r>
              <a:rPr lang="en-AU" dirty="0" smtClean="0">
                <a:solidFill>
                  <a:schemeClr val="bg1"/>
                </a:solidFill>
              </a:rPr>
              <a:t>        http</a:t>
            </a:r>
            <a:r>
              <a:rPr lang="en-AU" dirty="0">
                <a:solidFill>
                  <a:schemeClr val="bg1"/>
                </a:solidFill>
              </a:rPr>
              <a:t>://policysearch.ecu.edu.au/WebDrawer.PolicySearch/Record/725/file/document </a:t>
            </a:r>
          </a:p>
          <a:p>
            <a:pPr indent="-360000"/>
            <a:endParaRPr lang="en-AU" dirty="0" smtClean="0">
              <a:solidFill>
                <a:schemeClr val="bg1"/>
              </a:solidFill>
            </a:endParaRPr>
          </a:p>
          <a:p>
            <a:pPr indent="-360000"/>
            <a:r>
              <a:rPr lang="en-AU" dirty="0" smtClean="0">
                <a:solidFill>
                  <a:schemeClr val="bg1"/>
                </a:solidFill>
              </a:rPr>
              <a:t>Edith </a:t>
            </a:r>
            <a:r>
              <a:rPr lang="en-AU" dirty="0">
                <a:solidFill>
                  <a:schemeClr val="bg1"/>
                </a:solidFill>
              </a:rPr>
              <a:t>Cowan University. (2019b). </a:t>
            </a:r>
            <a:r>
              <a:rPr lang="en-AU" i="1" dirty="0">
                <a:solidFill>
                  <a:schemeClr val="bg1"/>
                </a:solidFill>
              </a:rPr>
              <a:t>Academic misconduct rules (students).</a:t>
            </a:r>
            <a:r>
              <a:rPr lang="en-AU" dirty="0">
                <a:solidFill>
                  <a:schemeClr val="bg1"/>
                </a:solidFill>
              </a:rPr>
              <a:t> Retrieved </a:t>
            </a:r>
            <a:r>
              <a:rPr lang="en-AU" dirty="0" smtClean="0">
                <a:solidFill>
                  <a:schemeClr val="bg1"/>
                </a:solidFill>
              </a:rPr>
              <a:t>from</a:t>
            </a:r>
            <a:br>
              <a:rPr lang="en-AU" dirty="0" smtClean="0">
                <a:solidFill>
                  <a:schemeClr val="bg1"/>
                </a:solidFill>
              </a:rPr>
            </a:br>
            <a:r>
              <a:rPr lang="en-AU" dirty="0" smtClean="0">
                <a:solidFill>
                  <a:schemeClr val="bg1"/>
                </a:solidFill>
              </a:rPr>
              <a:t>        </a:t>
            </a:r>
            <a:r>
              <a:rPr lang="en-AU" u="sng" dirty="0" smtClean="0">
                <a:solidFill>
                  <a:schemeClr val="bg1"/>
                </a:solidFill>
              </a:rPr>
              <a:t>http</a:t>
            </a:r>
            <a:r>
              <a:rPr lang="en-AU" u="sng" dirty="0">
                <a:solidFill>
                  <a:schemeClr val="bg1"/>
                </a:solidFill>
              </a:rPr>
              <a:t>://policysearch.ecu.edu.au/WebDrawer.PolicySearch/Record/174/file/document</a:t>
            </a:r>
            <a:endParaRPr lang="en-AU" dirty="0">
              <a:solidFill>
                <a:schemeClr val="bg1"/>
              </a:solidFill>
            </a:endParaRPr>
          </a:p>
          <a:p>
            <a:pPr indent="-360000"/>
            <a:endParaRPr lang="en-AU" dirty="0" smtClean="0">
              <a:solidFill>
                <a:schemeClr val="bg1"/>
              </a:solidFill>
            </a:endParaRPr>
          </a:p>
          <a:p>
            <a:pPr indent="-360000"/>
            <a:r>
              <a:rPr lang="en-AU" dirty="0" smtClean="0">
                <a:solidFill>
                  <a:schemeClr val="bg1"/>
                </a:solidFill>
              </a:rPr>
              <a:t>Fishman</a:t>
            </a:r>
            <a:r>
              <a:rPr lang="en-AU" dirty="0">
                <a:solidFill>
                  <a:schemeClr val="bg1"/>
                </a:solidFill>
              </a:rPr>
              <a:t>, T. (Ed.) (2014). </a:t>
            </a:r>
            <a:r>
              <a:rPr lang="en-AU" i="1" dirty="0">
                <a:solidFill>
                  <a:schemeClr val="bg1"/>
                </a:solidFill>
              </a:rPr>
              <a:t>The fundamental values of academic integrity</a:t>
            </a:r>
            <a:r>
              <a:rPr lang="en-AU" dirty="0">
                <a:solidFill>
                  <a:schemeClr val="bg1"/>
                </a:solidFill>
              </a:rPr>
              <a:t>.  Retrieved </a:t>
            </a:r>
            <a:r>
              <a:rPr lang="en-AU" dirty="0" smtClean="0">
                <a:solidFill>
                  <a:schemeClr val="bg1"/>
                </a:solidFill>
              </a:rPr>
              <a:t>from</a:t>
            </a:r>
            <a:br>
              <a:rPr lang="en-AU" dirty="0" smtClean="0">
                <a:solidFill>
                  <a:schemeClr val="bg1"/>
                </a:solidFill>
              </a:rPr>
            </a:br>
            <a:r>
              <a:rPr lang="en-AU" dirty="0" smtClean="0">
                <a:solidFill>
                  <a:schemeClr val="bg1"/>
                </a:solidFill>
              </a:rPr>
              <a:t>        </a:t>
            </a:r>
            <a:r>
              <a:rPr lang="en-AU" dirty="0">
                <a:solidFill>
                  <a:schemeClr val="bg1"/>
                </a:solidFill>
              </a:rPr>
              <a:t>https://</a:t>
            </a:r>
            <a:r>
              <a:rPr lang="en-AU" dirty="0" smtClean="0">
                <a:solidFill>
                  <a:schemeClr val="bg1"/>
                </a:solidFill>
              </a:rPr>
              <a:t>academicintegrity.org/wp-content/uploads/2017/12/Fundamental-Values-</a:t>
            </a:r>
            <a:br>
              <a:rPr lang="en-AU" dirty="0" smtClean="0">
                <a:solidFill>
                  <a:schemeClr val="bg1"/>
                </a:solidFill>
              </a:rPr>
            </a:br>
            <a:r>
              <a:rPr lang="en-AU" dirty="0" smtClean="0">
                <a:solidFill>
                  <a:schemeClr val="bg1"/>
                </a:solidFill>
              </a:rPr>
              <a:t>        2014.pdf</a:t>
            </a:r>
            <a:r>
              <a:rPr lang="en-AU" u="sng" dirty="0" smtClean="0">
                <a:solidFill>
                  <a:schemeClr val="bg1"/>
                </a:solidFill>
                <a:hlinkClick r:id="rId4"/>
              </a:rPr>
              <a:t>ttps</a:t>
            </a:r>
            <a:r>
              <a:rPr lang="en-AU" u="sng" dirty="0">
                <a:solidFill>
                  <a:schemeClr val="bg1"/>
                </a:solidFill>
                <a:hlinkClick r:id="rId4"/>
              </a:rPr>
              <a:t>://academicintegrity.org/wp-content/uploads/2017/12/Fundamental-Values-2014.pdf</a:t>
            </a:r>
            <a:endParaRPr lang="en-AU" dirty="0">
              <a:solidFill>
                <a:schemeClr val="bg1"/>
              </a:solidFill>
            </a:endParaRPr>
          </a:p>
          <a:p>
            <a:pPr indent="-360000"/>
            <a:r>
              <a:rPr lang="en-AU" dirty="0">
                <a:solidFill>
                  <a:schemeClr val="bg1"/>
                </a:solidFill>
              </a:rPr>
              <a:t>University of Sussex. 2016.  Academic integrity and avoiding plagiarism.  Retrieved </a:t>
            </a:r>
            <a:r>
              <a:rPr lang="en-AU" dirty="0" smtClean="0">
                <a:solidFill>
                  <a:schemeClr val="bg1"/>
                </a:solidFill>
              </a:rPr>
              <a:t>from</a:t>
            </a:r>
            <a:br>
              <a:rPr lang="en-AU" dirty="0" smtClean="0">
                <a:solidFill>
                  <a:schemeClr val="bg1"/>
                </a:solidFill>
              </a:rPr>
            </a:br>
            <a:r>
              <a:rPr lang="en-AU" dirty="0" smtClean="0">
                <a:solidFill>
                  <a:schemeClr val="bg1"/>
                </a:solidFill>
              </a:rPr>
              <a:t>       http</a:t>
            </a:r>
            <a:r>
              <a:rPr lang="en-AU" dirty="0">
                <a:solidFill>
                  <a:schemeClr val="bg1"/>
                </a:solidFill>
              </a:rPr>
              <a:t>://www.sussex.ac.uk/skillshub/?id=287&amp;site=normal</a:t>
            </a:r>
          </a:p>
        </p:txBody>
      </p:sp>
      <p:sp>
        <p:nvSpPr>
          <p:cNvPr id="5" name="TextBox 4"/>
          <p:cNvSpPr txBox="1"/>
          <p:nvPr/>
        </p:nvSpPr>
        <p:spPr>
          <a:xfrm>
            <a:off x="2310714" y="6217161"/>
            <a:ext cx="6608842" cy="461665"/>
          </a:xfrm>
          <a:prstGeom prst="rect">
            <a:avLst/>
          </a:prstGeom>
          <a:noFill/>
        </p:spPr>
        <p:txBody>
          <a:bodyPr wrap="square" rtlCol="0">
            <a:spAutoFit/>
          </a:bodyPr>
          <a:lstStyle/>
          <a:p>
            <a:r>
              <a:rPr lang="en-AU" sz="1200" dirty="0" smtClean="0">
                <a:solidFill>
                  <a:schemeClr val="bg1"/>
                </a:solidFill>
              </a:rPr>
              <a:t>Adapted from a School of Science teaching resource  with the kind </a:t>
            </a:r>
            <a:r>
              <a:rPr lang="en-AU" sz="1200" dirty="0">
                <a:solidFill>
                  <a:schemeClr val="bg1"/>
                </a:solidFill>
              </a:rPr>
              <a:t>permission </a:t>
            </a:r>
            <a:r>
              <a:rPr lang="en-AU" sz="1200" dirty="0" smtClean="0">
                <a:solidFill>
                  <a:schemeClr val="bg1"/>
                </a:solidFill>
              </a:rPr>
              <a:t> of Justin Brown (ADTL, School of Science) and Tina Fleming (Senior  Learning Adviser, School of Science), August 2019. </a:t>
            </a:r>
            <a:endParaRPr lang="en-AU" sz="1200" dirty="0">
              <a:solidFill>
                <a:schemeClr val="bg1"/>
              </a:solidFill>
            </a:endParaRPr>
          </a:p>
        </p:txBody>
      </p:sp>
    </p:spTree>
    <p:extLst>
      <p:ext uri="{BB962C8B-B14F-4D97-AF65-F5344CB8AC3E}">
        <p14:creationId xmlns:p14="http://schemas.microsoft.com/office/powerpoint/2010/main" val="19579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9" y="885392"/>
            <a:ext cx="8427170" cy="4699270"/>
          </a:xfrm>
        </p:spPr>
        <p:txBody>
          <a:bodyPr>
            <a:normAutofit fontScale="55000" lnSpcReduction="20000"/>
          </a:bodyPr>
          <a:lstStyle/>
          <a:p>
            <a:r>
              <a:rPr lang="en-AU" sz="2000" dirty="0" smtClean="0"/>
              <a:t> </a:t>
            </a:r>
            <a:r>
              <a:rPr lang="en-AU" sz="5000" dirty="0" smtClean="0"/>
              <a:t>Acting with academic integrity means that:</a:t>
            </a:r>
          </a:p>
          <a:p>
            <a:pPr marL="171450" indent="-171450">
              <a:buFont typeface="Arial" panose="020B0604020202020204" pitchFamily="34" charset="0"/>
              <a:buChar char="•"/>
            </a:pPr>
            <a:r>
              <a:rPr lang="en-AU" sz="5000" dirty="0" smtClean="0"/>
              <a:t>Others can trust you and can rely on your honesty.</a:t>
            </a:r>
          </a:p>
          <a:p>
            <a:pPr marL="171450" indent="-171450">
              <a:buFont typeface="Arial" panose="020B0604020202020204" pitchFamily="34" charset="0"/>
              <a:buChar char="•"/>
            </a:pPr>
            <a:r>
              <a:rPr lang="en-AU" sz="5000" dirty="0" smtClean="0"/>
              <a:t>You will do what you say you </a:t>
            </a:r>
          </a:p>
          <a:p>
            <a:r>
              <a:rPr lang="en-AU" sz="5000" dirty="0"/>
              <a:t> </a:t>
            </a:r>
            <a:r>
              <a:rPr lang="en-AU" sz="5000" dirty="0" smtClean="0"/>
              <a:t>     will do and do the right thing.</a:t>
            </a:r>
          </a:p>
          <a:p>
            <a:endParaRPr lang="en-AU" sz="5000" dirty="0" smtClean="0"/>
          </a:p>
          <a:p>
            <a:endParaRPr lang="en-AU" sz="2000" dirty="0" smtClean="0"/>
          </a:p>
          <a:p>
            <a:endParaRPr lang="en-AU" sz="5900" dirty="0" smtClean="0"/>
          </a:p>
          <a:p>
            <a:r>
              <a:rPr lang="en-AU" sz="5900" dirty="0" smtClean="0"/>
              <a:t>Your future employability is heavily reliant on your ability to demonstrate integrity and honesty.</a:t>
            </a:r>
          </a:p>
          <a:p>
            <a:pPr marL="171450" indent="-1714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Why academic integrity is important to YOU and ECU?</a:t>
            </a:r>
            <a:endParaRPr lang="en-US" dirty="0"/>
          </a:p>
        </p:txBody>
      </p:sp>
      <p:pic>
        <p:nvPicPr>
          <p:cNvPr id="5" name="Picture 4"/>
          <p:cNvPicPr>
            <a:picLocks noChangeAspect="1"/>
          </p:cNvPicPr>
          <p:nvPr/>
        </p:nvPicPr>
        <p:blipFill>
          <a:blip r:embed="rId3"/>
          <a:stretch>
            <a:fillRect/>
          </a:stretch>
        </p:blipFill>
        <p:spPr>
          <a:xfrm>
            <a:off x="6966573" y="5800106"/>
            <a:ext cx="2005758" cy="737680"/>
          </a:xfrm>
          <a:prstGeom prst="rect">
            <a:avLst/>
          </a:prstGeom>
        </p:spPr>
      </p:pic>
      <p:sp>
        <p:nvSpPr>
          <p:cNvPr id="4" name="TextBox 3"/>
          <p:cNvSpPr txBox="1"/>
          <p:nvPr/>
        </p:nvSpPr>
        <p:spPr>
          <a:xfrm>
            <a:off x="36151" y="5953010"/>
            <a:ext cx="7456515" cy="369332"/>
          </a:xfrm>
          <a:prstGeom prst="rect">
            <a:avLst/>
          </a:prstGeom>
          <a:noFill/>
        </p:spPr>
        <p:txBody>
          <a:bodyPr wrap="square" rtlCol="0">
            <a:spAutoFit/>
          </a:bodyPr>
          <a:lstStyle/>
          <a:p>
            <a:r>
              <a:rPr lang="en-AU" dirty="0">
                <a:solidFill>
                  <a:srgbClr val="C00000"/>
                </a:solidFill>
              </a:rPr>
              <a:t>It is a whole of university approach </a:t>
            </a:r>
            <a:r>
              <a:rPr lang="en-AU" dirty="0" smtClean="0">
                <a:solidFill>
                  <a:srgbClr val="C00000"/>
                </a:solidFill>
              </a:rPr>
              <a:t>- </a:t>
            </a:r>
            <a:r>
              <a:rPr lang="en-AU" b="1" dirty="0" smtClean="0">
                <a:solidFill>
                  <a:srgbClr val="C00000"/>
                </a:solidFill>
              </a:rPr>
              <a:t>Everyone</a:t>
            </a:r>
            <a:r>
              <a:rPr lang="en-AU" dirty="0" smtClean="0">
                <a:solidFill>
                  <a:srgbClr val="C00000"/>
                </a:solidFill>
              </a:rPr>
              <a:t> </a:t>
            </a:r>
            <a:r>
              <a:rPr lang="en-AU" dirty="0">
                <a:solidFill>
                  <a:srgbClr val="C00000"/>
                </a:solidFill>
              </a:rPr>
              <a:t>has a role to play!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365" y="2021861"/>
            <a:ext cx="2647950" cy="1733550"/>
          </a:xfrm>
          <a:prstGeom prst="rect">
            <a:avLst/>
          </a:prstGeom>
        </p:spPr>
      </p:pic>
      <p:sp>
        <p:nvSpPr>
          <p:cNvPr id="7" name="TextBox 6"/>
          <p:cNvSpPr txBox="1"/>
          <p:nvPr/>
        </p:nvSpPr>
        <p:spPr>
          <a:xfrm>
            <a:off x="7492666" y="6537786"/>
            <a:ext cx="1479665" cy="215444"/>
          </a:xfrm>
          <a:prstGeom prst="rect">
            <a:avLst/>
          </a:prstGeom>
          <a:noFill/>
        </p:spPr>
        <p:txBody>
          <a:bodyPr wrap="square" rtlCol="0">
            <a:spAutoFit/>
          </a:bodyPr>
          <a:lstStyle/>
          <a:p>
            <a:r>
              <a:rPr lang="en-AU" sz="800" dirty="0" smtClean="0"/>
              <a:t>(University of Sussex, 2016)</a:t>
            </a:r>
            <a:endParaRPr lang="en-AU" sz="800" dirty="0"/>
          </a:p>
        </p:txBody>
      </p:sp>
    </p:spTree>
    <p:extLst>
      <p:ext uri="{BB962C8B-B14F-4D97-AF65-F5344CB8AC3E}">
        <p14:creationId xmlns:p14="http://schemas.microsoft.com/office/powerpoint/2010/main" val="146188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511926" cy="5623315"/>
          </a:xfrm>
        </p:spPr>
        <p:txBody>
          <a:bodyPr>
            <a:normAutofit/>
          </a:bodyPr>
          <a:lstStyle/>
          <a:p>
            <a:pPr marL="171450" indent="-171450">
              <a:buFont typeface="Arial" panose="020B0604020202020204" pitchFamily="34" charset="0"/>
              <a:buChar char="•"/>
            </a:pPr>
            <a:r>
              <a:rPr lang="en-AU" sz="2000" dirty="0" smtClean="0"/>
              <a:t>You </a:t>
            </a:r>
            <a:r>
              <a:rPr lang="en-AU" sz="2000" dirty="0"/>
              <a:t>are engaged in your learning.</a:t>
            </a:r>
          </a:p>
          <a:p>
            <a:pPr marL="171450" indent="-171450">
              <a:buFont typeface="Arial" panose="020B0604020202020204" pitchFamily="34" charset="0"/>
              <a:buChar char="•"/>
            </a:pPr>
            <a:r>
              <a:rPr lang="en-AU" sz="2000" dirty="0"/>
              <a:t>You Undertake your studies diligently and with the aim of genuinely achieving the learning outcomes of the Unit. </a:t>
            </a:r>
          </a:p>
          <a:p>
            <a:pPr marL="171450" indent="-171450">
              <a:buFont typeface="Arial" panose="020B0604020202020204" pitchFamily="34" charset="0"/>
              <a:buChar char="•"/>
            </a:pPr>
            <a:r>
              <a:rPr lang="en-AU" sz="2000" dirty="0"/>
              <a:t>You are engaged in assessment tasks and submitting work that has been correctly in-text and end-text referenced.</a:t>
            </a:r>
          </a:p>
          <a:p>
            <a:pPr marL="171450" indent="-171450">
              <a:buFont typeface="Arial" panose="020B0604020202020204" pitchFamily="34" charset="0"/>
              <a:buChar char="•"/>
            </a:pPr>
            <a:r>
              <a:rPr lang="en-AU" sz="2000" dirty="0"/>
              <a:t>You are honest about your own work - that the work you submit for Assessment is </a:t>
            </a:r>
            <a:r>
              <a:rPr lang="en-AU" sz="2000" b="1" dirty="0"/>
              <a:t>YOUR work, </a:t>
            </a:r>
            <a:r>
              <a:rPr lang="en-AU" sz="2000" dirty="0"/>
              <a:t>or if a group assessment task, the</a:t>
            </a:r>
            <a:r>
              <a:rPr lang="en-AU" sz="2000" b="1" dirty="0"/>
              <a:t> GROUP's work.</a:t>
            </a:r>
            <a:endParaRPr lang="en-AU" sz="2000" dirty="0"/>
          </a:p>
          <a:p>
            <a:pPr marL="171450" indent="-171450">
              <a:buFont typeface="Arial" panose="020B0604020202020204" pitchFamily="34" charset="0"/>
              <a:buChar char="•"/>
            </a:pPr>
            <a:r>
              <a:rPr lang="en-AU" sz="2000" dirty="0"/>
              <a:t>You  consider the opinions and values of others, such as in group discussions or group assessment tasks.</a:t>
            </a:r>
          </a:p>
          <a:p>
            <a:pPr marL="171450" indent="-171450">
              <a:buFont typeface="Arial" panose="020B0604020202020204" pitchFamily="34" charset="0"/>
              <a:buChar char="•"/>
            </a:pPr>
            <a:r>
              <a:rPr lang="en-AU" sz="2000" dirty="0"/>
              <a:t>You demonstrate the highest personal and professional standards</a:t>
            </a:r>
            <a:endParaRPr lang="en-US" sz="2000" dirty="0"/>
          </a:p>
          <a:p>
            <a:r>
              <a:rPr lang="en-US" sz="2000" b="1" dirty="0" smtClean="0">
                <a:solidFill>
                  <a:srgbClr val="FF0000"/>
                </a:solidFill>
              </a:rPr>
              <a:t>So </a:t>
            </a:r>
            <a:r>
              <a:rPr lang="en-US" sz="2000" dirty="0" smtClean="0"/>
              <a:t>Be organised, Know your Skills Set, Set yourself Manageable Timelines, Keep track of your Research and Seek out Support</a:t>
            </a:r>
          </a:p>
        </p:txBody>
      </p:sp>
      <p:sp>
        <p:nvSpPr>
          <p:cNvPr id="3" name="Title 2"/>
          <p:cNvSpPr>
            <a:spLocks noGrp="1"/>
          </p:cNvSpPr>
          <p:nvPr>
            <p:ph type="title"/>
          </p:nvPr>
        </p:nvSpPr>
        <p:spPr/>
        <p:txBody>
          <a:bodyPr/>
          <a:lstStyle/>
          <a:p>
            <a:r>
              <a:rPr lang="en-US" dirty="0" smtClean="0"/>
              <a:t>Acting with academic integrity</a:t>
            </a:r>
            <a:endParaRPr lang="en-US" dirty="0"/>
          </a:p>
        </p:txBody>
      </p:sp>
      <p:pic>
        <p:nvPicPr>
          <p:cNvPr id="5" name="Picture 4"/>
          <p:cNvPicPr>
            <a:picLocks noChangeAspect="1"/>
          </p:cNvPicPr>
          <p:nvPr/>
        </p:nvPicPr>
        <p:blipFill>
          <a:blip r:embed="rId3"/>
          <a:stretch>
            <a:fillRect/>
          </a:stretch>
        </p:blipFill>
        <p:spPr>
          <a:xfrm>
            <a:off x="6851966" y="5664238"/>
            <a:ext cx="2005758" cy="737680"/>
          </a:xfrm>
          <a:prstGeom prst="rect">
            <a:avLst/>
          </a:prstGeom>
        </p:spPr>
      </p:pic>
      <p:sp>
        <p:nvSpPr>
          <p:cNvPr id="4" name="TextBox 3"/>
          <p:cNvSpPr txBox="1"/>
          <p:nvPr/>
        </p:nvSpPr>
        <p:spPr>
          <a:xfrm>
            <a:off x="736933" y="6513226"/>
            <a:ext cx="8407067" cy="246221"/>
          </a:xfrm>
          <a:prstGeom prst="rect">
            <a:avLst/>
          </a:prstGeom>
          <a:noFill/>
        </p:spPr>
        <p:txBody>
          <a:bodyPr wrap="square" rtlCol="0">
            <a:spAutoFit/>
          </a:bodyPr>
          <a:lstStyle/>
          <a:p>
            <a:r>
              <a:rPr lang="en-AU" sz="1000" dirty="0" smtClean="0"/>
              <a:t>Source: student academic integrity </a:t>
            </a:r>
            <a:r>
              <a:rPr lang="en-AU" sz="1000" dirty="0"/>
              <a:t>website: https://intranet.ecu.edu.au/student/my-studies/academic-integrity/acting-with-academic-integrity</a:t>
            </a:r>
          </a:p>
        </p:txBody>
      </p:sp>
    </p:spTree>
    <p:extLst>
      <p:ext uri="{BB962C8B-B14F-4D97-AF65-F5344CB8AC3E}">
        <p14:creationId xmlns:p14="http://schemas.microsoft.com/office/powerpoint/2010/main" val="31215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7695" y="889911"/>
            <a:ext cx="8462355" cy="5623315"/>
          </a:xfrm>
        </p:spPr>
        <p:txBody>
          <a:bodyPr/>
          <a:lstStyle/>
          <a:p>
            <a:r>
              <a:rPr lang="en-US" sz="1800" dirty="0" smtClean="0">
                <a:solidFill>
                  <a:srgbClr val="C00000"/>
                </a:solidFill>
              </a:rPr>
              <a:t>If a student uses </a:t>
            </a:r>
            <a:r>
              <a:rPr lang="en-US" sz="1800" dirty="0">
                <a:solidFill>
                  <a:srgbClr val="C00000"/>
                </a:solidFill>
              </a:rPr>
              <a:t>other people’s work without due recognition of the author(s), </a:t>
            </a:r>
            <a:r>
              <a:rPr lang="en-US" sz="1800" dirty="0" smtClean="0">
                <a:solidFill>
                  <a:srgbClr val="C00000"/>
                </a:solidFill>
              </a:rPr>
              <a:t>works </a:t>
            </a:r>
            <a:r>
              <a:rPr lang="en-US" sz="1800" dirty="0">
                <a:solidFill>
                  <a:srgbClr val="C00000"/>
                </a:solidFill>
              </a:rPr>
              <a:t>too closely together with other students on individual assessments or have other people complete their work for them (paid or unpaid</a:t>
            </a:r>
            <a:r>
              <a:rPr lang="en-US" sz="1800" dirty="0" smtClean="0">
                <a:solidFill>
                  <a:srgbClr val="C00000"/>
                </a:solidFill>
              </a:rPr>
              <a:t>) then this is academic misconduct.</a:t>
            </a:r>
            <a:endParaRPr lang="en-US" sz="1800" dirty="0">
              <a:solidFill>
                <a:srgbClr val="C00000"/>
              </a:solidFill>
            </a:endParaRPr>
          </a:p>
          <a:p>
            <a:r>
              <a:rPr lang="en-US" sz="1400" dirty="0" smtClean="0"/>
              <a:t>Any </a:t>
            </a:r>
            <a:r>
              <a:rPr lang="en-US" sz="1400" dirty="0"/>
              <a:t>conduct by a Student in relation to academic work that is dishonest or </a:t>
            </a:r>
            <a:r>
              <a:rPr lang="en-US" sz="1400" dirty="0" smtClean="0"/>
              <a:t>unfair, constitutes </a:t>
            </a:r>
            <a:r>
              <a:rPr lang="en-US" sz="1400" dirty="0"/>
              <a:t>academic misconduct </a:t>
            </a:r>
            <a:r>
              <a:rPr lang="en-US" sz="1400" dirty="0" smtClean="0"/>
              <a:t>and includes: </a:t>
            </a:r>
            <a:endParaRPr lang="en-US" sz="1400" dirty="0"/>
          </a:p>
          <a:p>
            <a:r>
              <a:rPr lang="en-AU" sz="1400" dirty="0"/>
              <a:t>a) Bribery or Coercion; </a:t>
            </a:r>
          </a:p>
          <a:p>
            <a:r>
              <a:rPr lang="en-AU" sz="1400" dirty="0"/>
              <a:t>b) Cheating in Examinations; </a:t>
            </a:r>
          </a:p>
          <a:p>
            <a:r>
              <a:rPr lang="en-AU" sz="1400" dirty="0"/>
              <a:t>c) Contract Cheating; </a:t>
            </a:r>
          </a:p>
          <a:p>
            <a:r>
              <a:rPr lang="en-AU" sz="1400" dirty="0"/>
              <a:t>d) Fabrication and/or Falsification; </a:t>
            </a:r>
          </a:p>
          <a:p>
            <a:r>
              <a:rPr lang="en-US" sz="1400" dirty="0"/>
              <a:t>e) Failure to meet required research standards; </a:t>
            </a:r>
          </a:p>
          <a:p>
            <a:r>
              <a:rPr lang="en-AU" sz="1400" dirty="0"/>
              <a:t>f) Plagiarism; and </a:t>
            </a:r>
          </a:p>
          <a:p>
            <a:r>
              <a:rPr lang="en-AU" sz="1400" dirty="0"/>
              <a:t>g) Unauthorised Collaboration </a:t>
            </a:r>
          </a:p>
          <a:p>
            <a:r>
              <a:rPr lang="en-US" sz="1400" dirty="0" smtClean="0"/>
              <a:t>as </a:t>
            </a:r>
            <a:r>
              <a:rPr lang="en-US" sz="1400" dirty="0"/>
              <a:t>defined in the </a:t>
            </a:r>
            <a:r>
              <a:rPr lang="en-US" sz="1400" dirty="0" smtClean="0"/>
              <a:t>ECU University Rules: </a:t>
            </a:r>
            <a:r>
              <a:rPr lang="en-US" sz="1400" dirty="0" smtClean="0">
                <a:solidFill>
                  <a:schemeClr val="tx2"/>
                </a:solidFill>
              </a:rPr>
              <a:t>Academic </a:t>
            </a:r>
            <a:r>
              <a:rPr lang="en-US" sz="1400" dirty="0">
                <a:solidFill>
                  <a:schemeClr val="tx2"/>
                </a:solidFill>
              </a:rPr>
              <a:t>Misconduct Rules (Students</a:t>
            </a:r>
            <a:r>
              <a:rPr lang="en-US" sz="1400" dirty="0" smtClean="0">
                <a:solidFill>
                  <a:schemeClr val="tx2"/>
                </a:solidFill>
              </a:rPr>
              <a:t>).</a:t>
            </a:r>
            <a:r>
              <a:rPr lang="en-US" sz="1400" dirty="0"/>
              <a:t>	</a:t>
            </a:r>
          </a:p>
        </p:txBody>
      </p:sp>
      <p:sp>
        <p:nvSpPr>
          <p:cNvPr id="3" name="Title 2"/>
          <p:cNvSpPr>
            <a:spLocks noGrp="1"/>
          </p:cNvSpPr>
          <p:nvPr>
            <p:ph type="title"/>
          </p:nvPr>
        </p:nvSpPr>
        <p:spPr/>
        <p:txBody>
          <a:bodyPr/>
          <a:lstStyle/>
          <a:p>
            <a:r>
              <a:rPr lang="en-US" dirty="0" smtClean="0"/>
              <a:t>So what is academic misconduct?</a:t>
            </a:r>
            <a:endParaRPr lang="en-US" dirty="0"/>
          </a:p>
        </p:txBody>
      </p:sp>
      <p:pic>
        <p:nvPicPr>
          <p:cNvPr id="5" name="Picture 4"/>
          <p:cNvPicPr>
            <a:picLocks noChangeAspect="1"/>
          </p:cNvPicPr>
          <p:nvPr/>
        </p:nvPicPr>
        <p:blipFill>
          <a:blip r:embed="rId3"/>
          <a:stretch>
            <a:fillRect/>
          </a:stretch>
        </p:blipFill>
        <p:spPr>
          <a:xfrm>
            <a:off x="345799" y="5775546"/>
            <a:ext cx="2005758" cy="737680"/>
          </a:xfrm>
          <a:prstGeom prst="rect">
            <a:avLst/>
          </a:prstGeom>
        </p:spPr>
      </p:pic>
      <p:sp>
        <p:nvSpPr>
          <p:cNvPr id="4" name="Rectangle 3"/>
          <p:cNvSpPr/>
          <p:nvPr/>
        </p:nvSpPr>
        <p:spPr>
          <a:xfrm>
            <a:off x="4856205" y="6390115"/>
            <a:ext cx="4065374" cy="246221"/>
          </a:xfrm>
          <a:prstGeom prst="rect">
            <a:avLst/>
          </a:prstGeom>
        </p:spPr>
        <p:txBody>
          <a:bodyPr wrap="square">
            <a:spAutoFit/>
          </a:bodyPr>
          <a:lstStyle/>
          <a:p>
            <a:r>
              <a:rPr lang="en-AU" sz="1000" dirty="0" smtClean="0"/>
              <a:t>(Edith </a:t>
            </a:r>
            <a:r>
              <a:rPr lang="en-AU" sz="1000" dirty="0"/>
              <a:t>Cowan University, Strategic and Governance Services, </a:t>
            </a:r>
            <a:r>
              <a:rPr lang="en-AU" sz="1000" dirty="0" smtClean="0"/>
              <a:t>2019b)</a:t>
            </a:r>
            <a:endParaRPr lang="en-AU" sz="1000" dirty="0"/>
          </a:p>
        </p:txBody>
      </p:sp>
    </p:spTree>
    <p:extLst>
      <p:ext uri="{BB962C8B-B14F-4D97-AF65-F5344CB8AC3E}">
        <p14:creationId xmlns:p14="http://schemas.microsoft.com/office/powerpoint/2010/main" val="173451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9" y="1075038"/>
            <a:ext cx="8130936" cy="4460644"/>
          </a:xfrm>
        </p:spPr>
        <p:txBody>
          <a:bodyPr>
            <a:normAutofit/>
          </a:bodyPr>
          <a:lstStyle/>
          <a:p>
            <a:r>
              <a:rPr lang="en-AU" sz="1800" dirty="0"/>
              <a:t>It can sometimes be accidental but it can also be deliberate. Whether it’s intentional or unintentional it’s still </a:t>
            </a:r>
            <a:r>
              <a:rPr lang="en-AU" sz="1800" dirty="0" smtClean="0"/>
              <a:t>misconduct, will be investigated </a:t>
            </a:r>
            <a:r>
              <a:rPr lang="en-AU" sz="1800" dirty="0"/>
              <a:t>and can lead to significant </a:t>
            </a:r>
            <a:r>
              <a:rPr lang="en-AU" sz="1800" dirty="0" smtClean="0"/>
              <a:t>consequences. </a:t>
            </a:r>
            <a:endParaRPr lang="en-AU" sz="1800" dirty="0"/>
          </a:p>
          <a:p>
            <a:endParaRPr lang="en-AU" sz="1800" dirty="0"/>
          </a:p>
          <a:p>
            <a:pPr algn="ctr"/>
            <a:r>
              <a:rPr lang="en-AU" sz="4400" b="1" dirty="0">
                <a:solidFill>
                  <a:srgbClr val="FFC000"/>
                </a:solidFill>
                <a:latin typeface="Segoe Print" panose="02000600000000000000" pitchFamily="2" charset="0"/>
                <a:ea typeface="Segoe UI Historic" panose="020B0502040204020203" pitchFamily="34" charset="0"/>
                <a:cs typeface="Segoe UI Historic" panose="020B0502040204020203" pitchFamily="34" charset="0"/>
              </a:rPr>
              <a:t>Responsibility</a:t>
            </a:r>
          </a:p>
          <a:p>
            <a:endParaRPr lang="en-AU" sz="1800" dirty="0"/>
          </a:p>
          <a:p>
            <a:r>
              <a:rPr lang="en-AU" sz="1800" dirty="0"/>
              <a:t>It’s your responsibility to be aware of the requirements of proper academic conduct and to </a:t>
            </a:r>
            <a:r>
              <a:rPr lang="en-AU" sz="1800" dirty="0" smtClean="0"/>
              <a:t>demonstrate good academic practice and ethical </a:t>
            </a:r>
            <a:r>
              <a:rPr lang="en-AU" sz="1800" dirty="0"/>
              <a:t>scholarship.</a:t>
            </a:r>
            <a:endParaRPr lang="en-US" sz="1800" dirty="0"/>
          </a:p>
          <a:p>
            <a:endParaRPr lang="en-AU" sz="1800" dirty="0"/>
          </a:p>
          <a:p>
            <a:r>
              <a:rPr lang="en-AU" sz="1800" dirty="0"/>
              <a:t>Let’s look at the most common forms of</a:t>
            </a:r>
          </a:p>
          <a:p>
            <a:r>
              <a:rPr lang="en-AU" sz="1800" dirty="0"/>
              <a:t> academic misconduct…….</a:t>
            </a:r>
          </a:p>
          <a:p>
            <a:endParaRPr lang="en-US" dirty="0"/>
          </a:p>
        </p:txBody>
      </p:sp>
      <p:sp>
        <p:nvSpPr>
          <p:cNvPr id="3" name="Title 2"/>
          <p:cNvSpPr>
            <a:spLocks noGrp="1"/>
          </p:cNvSpPr>
          <p:nvPr>
            <p:ph type="title"/>
          </p:nvPr>
        </p:nvSpPr>
        <p:spPr/>
        <p:txBody>
          <a:bodyPr/>
          <a:lstStyle/>
          <a:p>
            <a:r>
              <a:rPr lang="en-US" dirty="0" smtClean="0"/>
              <a:t>Be AWARE!</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6" name="Picture 5"/>
          <p:cNvPicPr>
            <a:picLocks noChangeAspect="1"/>
          </p:cNvPicPr>
          <p:nvPr/>
        </p:nvPicPr>
        <p:blipFill>
          <a:blip r:embed="rId4"/>
          <a:stretch>
            <a:fillRect/>
          </a:stretch>
        </p:blipFill>
        <p:spPr>
          <a:xfrm>
            <a:off x="4492452" y="4207055"/>
            <a:ext cx="4076025" cy="2139913"/>
          </a:xfrm>
          <a:prstGeom prst="rect">
            <a:avLst/>
          </a:prstGeom>
          <a:ln>
            <a:noFill/>
          </a:ln>
          <a:effectLst>
            <a:softEdge rad="112500"/>
          </a:effectLst>
        </p:spPr>
      </p:pic>
    </p:spTree>
    <p:extLst>
      <p:ext uri="{BB962C8B-B14F-4D97-AF65-F5344CB8AC3E}">
        <p14:creationId xmlns:p14="http://schemas.microsoft.com/office/powerpoint/2010/main" val="181195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Plagiarism</a:t>
            </a:r>
            <a:endParaRPr lang="en-US" dirty="0"/>
          </a:p>
        </p:txBody>
      </p:sp>
      <p:pic>
        <p:nvPicPr>
          <p:cNvPr id="5" name="Picture 4"/>
          <p:cNvPicPr>
            <a:picLocks noChangeAspect="1"/>
          </p:cNvPicPr>
          <p:nvPr/>
        </p:nvPicPr>
        <p:blipFill>
          <a:blip r:embed="rId3"/>
          <a:stretch>
            <a:fillRect/>
          </a:stretch>
        </p:blipFill>
        <p:spPr>
          <a:xfrm>
            <a:off x="6306392" y="5880369"/>
            <a:ext cx="2005758" cy="737680"/>
          </a:xfrm>
          <a:prstGeom prst="rect">
            <a:avLst/>
          </a:prstGeom>
        </p:spPr>
      </p:pic>
      <p:pic>
        <p:nvPicPr>
          <p:cNvPr id="6" name="Content Placeholder 5">
            <a:extLst>
              <a:ext uri="{FF2B5EF4-FFF2-40B4-BE49-F238E27FC236}">
                <a16:creationId xmlns:a16="http://schemas.microsoft.com/office/drawing/2014/main" id="{4D2C64B4-4D58-7E4F-8A3E-16102B126CA2}"/>
              </a:ext>
            </a:extLst>
          </p:cNvPr>
          <p:cNvPicPr>
            <a:picLocks noGrp="1" noChangeAspect="1"/>
          </p:cNvPicPr>
          <p:nvPr>
            <p:ph sz="half" idx="1"/>
          </p:nvPr>
        </p:nvPicPr>
        <p:blipFill>
          <a:blip r:embed="rId4"/>
          <a:stretch>
            <a:fillRect/>
          </a:stretch>
        </p:blipFill>
        <p:spPr>
          <a:xfrm>
            <a:off x="803275" y="1176776"/>
            <a:ext cx="7508875" cy="4224222"/>
          </a:xfrm>
          <a:prstGeom prst="rect">
            <a:avLst/>
          </a:prstGeom>
        </p:spPr>
      </p:pic>
    </p:spTree>
    <p:extLst>
      <p:ext uri="{BB962C8B-B14F-4D97-AF65-F5344CB8AC3E}">
        <p14:creationId xmlns:p14="http://schemas.microsoft.com/office/powerpoint/2010/main" val="321867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Plagiarism</a:t>
            </a:r>
            <a:endParaRPr lang="en-US" dirty="0"/>
          </a:p>
        </p:txBody>
      </p:sp>
      <p:pic>
        <p:nvPicPr>
          <p:cNvPr id="5" name="Picture 4"/>
          <p:cNvPicPr>
            <a:picLocks noChangeAspect="1"/>
          </p:cNvPicPr>
          <p:nvPr/>
        </p:nvPicPr>
        <p:blipFill>
          <a:blip r:embed="rId3"/>
          <a:stretch>
            <a:fillRect/>
          </a:stretch>
        </p:blipFill>
        <p:spPr>
          <a:xfrm>
            <a:off x="6298079" y="5924453"/>
            <a:ext cx="2005758" cy="737680"/>
          </a:xfrm>
          <a:prstGeom prst="rect">
            <a:avLst/>
          </a:prstGeom>
        </p:spPr>
      </p:pic>
      <p:pic>
        <p:nvPicPr>
          <p:cNvPr id="6" name="Content Placeholder 5">
            <a:extLst>
              <a:ext uri="{FF2B5EF4-FFF2-40B4-BE49-F238E27FC236}">
                <a16:creationId xmlns:a16="http://schemas.microsoft.com/office/drawing/2014/main" id="{C7EDCD06-2C01-4848-BE60-0086C86A6726}"/>
              </a:ext>
            </a:extLst>
          </p:cNvPr>
          <p:cNvPicPr>
            <a:picLocks noGrp="1" noChangeAspect="1"/>
          </p:cNvPicPr>
          <p:nvPr>
            <p:ph sz="half" idx="1"/>
          </p:nvPr>
        </p:nvPicPr>
        <p:blipFill>
          <a:blip r:embed="rId4"/>
          <a:stretch>
            <a:fillRect/>
          </a:stretch>
        </p:blipFill>
        <p:spPr>
          <a:xfrm>
            <a:off x="794962" y="1576710"/>
            <a:ext cx="7508875" cy="4224222"/>
          </a:xfrm>
          <a:prstGeom prst="rect">
            <a:avLst/>
          </a:prstGeom>
        </p:spPr>
      </p:pic>
      <p:sp>
        <p:nvSpPr>
          <p:cNvPr id="7" name="TextBox 6"/>
          <p:cNvSpPr txBox="1"/>
          <p:nvPr/>
        </p:nvSpPr>
        <p:spPr>
          <a:xfrm>
            <a:off x="542702" y="742273"/>
            <a:ext cx="6367549" cy="461665"/>
          </a:xfrm>
          <a:prstGeom prst="rect">
            <a:avLst/>
          </a:prstGeom>
          <a:noFill/>
        </p:spPr>
        <p:txBody>
          <a:bodyPr wrap="square" rtlCol="0">
            <a:spAutoFit/>
          </a:bodyPr>
          <a:lstStyle/>
          <a:p>
            <a:r>
              <a:rPr lang="en-AU" sz="1200" dirty="0" smtClean="0"/>
              <a:t>The Student Academic Integrity Website has more information on how to avoid </a:t>
            </a:r>
            <a:r>
              <a:rPr lang="en-AU" sz="1200" dirty="0"/>
              <a:t>Plagiarism: </a:t>
            </a:r>
            <a:r>
              <a:rPr lang="en-AU" sz="1200" dirty="0">
                <a:hlinkClick r:id="rId5"/>
              </a:rPr>
              <a:t>https://</a:t>
            </a:r>
            <a:r>
              <a:rPr lang="en-AU" sz="1200" dirty="0" smtClean="0">
                <a:hlinkClick r:id="rId5"/>
              </a:rPr>
              <a:t>intranet.ecu.edu.au/student/my-studies/academic-integrity/avoiding-academic-misconduct</a:t>
            </a:r>
            <a:r>
              <a:rPr lang="en-AU" sz="1200" dirty="0" smtClean="0"/>
              <a:t> </a:t>
            </a:r>
            <a:endParaRPr lang="en-AU" sz="1200" dirty="0"/>
          </a:p>
        </p:txBody>
      </p:sp>
    </p:spTree>
    <p:extLst>
      <p:ext uri="{BB962C8B-B14F-4D97-AF65-F5344CB8AC3E}">
        <p14:creationId xmlns:p14="http://schemas.microsoft.com/office/powerpoint/2010/main" val="3306594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Unauthorised Collaboration</a:t>
            </a:r>
            <a:endParaRPr lang="en-US" dirty="0"/>
          </a:p>
        </p:txBody>
      </p:sp>
      <p:pic>
        <p:nvPicPr>
          <p:cNvPr id="5" name="Picture 4"/>
          <p:cNvPicPr>
            <a:picLocks noChangeAspect="1"/>
          </p:cNvPicPr>
          <p:nvPr/>
        </p:nvPicPr>
        <p:blipFill>
          <a:blip r:embed="rId3"/>
          <a:stretch>
            <a:fillRect/>
          </a:stretch>
        </p:blipFill>
        <p:spPr>
          <a:xfrm>
            <a:off x="6226741" y="5982641"/>
            <a:ext cx="2005758" cy="737680"/>
          </a:xfrm>
          <a:prstGeom prst="rect">
            <a:avLst/>
          </a:prstGeom>
        </p:spPr>
      </p:pic>
      <p:pic>
        <p:nvPicPr>
          <p:cNvPr id="6" name="Content Placeholder 5">
            <a:extLst>
              <a:ext uri="{FF2B5EF4-FFF2-40B4-BE49-F238E27FC236}">
                <a16:creationId xmlns:a16="http://schemas.microsoft.com/office/drawing/2014/main" id="{00E19E5A-242D-F747-9038-C7B3626BC568}"/>
              </a:ext>
            </a:extLst>
          </p:cNvPr>
          <p:cNvPicPr>
            <a:picLocks noGrp="1" noChangeAspect="1"/>
          </p:cNvPicPr>
          <p:nvPr>
            <p:ph sz="half" idx="1"/>
          </p:nvPr>
        </p:nvPicPr>
        <p:blipFill>
          <a:blip r:embed="rId4"/>
          <a:stretch>
            <a:fillRect/>
          </a:stretch>
        </p:blipFill>
        <p:spPr>
          <a:xfrm>
            <a:off x="723624" y="1176776"/>
            <a:ext cx="7508875" cy="4224222"/>
          </a:xfrm>
          <a:prstGeom prst="rect">
            <a:avLst/>
          </a:prstGeom>
        </p:spPr>
      </p:pic>
    </p:spTree>
    <p:extLst>
      <p:ext uri="{BB962C8B-B14F-4D97-AF65-F5344CB8AC3E}">
        <p14:creationId xmlns:p14="http://schemas.microsoft.com/office/powerpoint/2010/main" val="2381293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U Corp Colours">
      <a:dk1>
        <a:srgbClr val="101920"/>
      </a:dk1>
      <a:lt1>
        <a:srgbClr val="FFFFFF"/>
      </a:lt1>
      <a:dk2>
        <a:srgbClr val="404140"/>
      </a:dk2>
      <a:lt2>
        <a:srgbClr val="FFFFFF"/>
      </a:lt2>
      <a:accent1>
        <a:srgbClr val="004B85"/>
      </a:accent1>
      <a:accent2>
        <a:srgbClr val="BE2F36"/>
      </a:accent2>
      <a:accent3>
        <a:srgbClr val="FFC658"/>
      </a:accent3>
      <a:accent4>
        <a:srgbClr val="004B85"/>
      </a:accent4>
      <a:accent5>
        <a:srgbClr val="FFC658"/>
      </a:accent5>
      <a:accent6>
        <a:srgbClr val="BE2F36"/>
      </a:accent6>
      <a:hlink>
        <a:srgbClr val="004B85"/>
      </a:hlink>
      <a:folHlink>
        <a:srgbClr val="BE2F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7396477-9AD4-8E4B-9BCB-30FFF2C9F8C4}" vid="{0280E817-5B6D-A343-A9C2-18E9CCA38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ECU-corporate-powerpoint-blue_standard</Template>
  <TotalTime>547</TotalTime>
  <Words>2432</Words>
  <Application>Microsoft Office PowerPoint</Application>
  <PresentationFormat>On-screen Show (4:3)</PresentationFormat>
  <Paragraphs>202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ＭＳ Ｐゴシック</vt:lpstr>
      <vt:lpstr>Arial</vt:lpstr>
      <vt:lpstr>Calibri</vt:lpstr>
      <vt:lpstr>Segoe Print</vt:lpstr>
      <vt:lpstr>Segoe UI Historic</vt:lpstr>
      <vt:lpstr>Office Theme</vt:lpstr>
      <vt:lpstr>A Reminder!</vt:lpstr>
      <vt:lpstr>What is academic integrity?</vt:lpstr>
      <vt:lpstr>Why academic integrity is important to YOU and ECU?</vt:lpstr>
      <vt:lpstr>Acting with academic integrity</vt:lpstr>
      <vt:lpstr>So what is academic misconduct?</vt:lpstr>
      <vt:lpstr>Be AWARE!</vt:lpstr>
      <vt:lpstr>Plagiarism</vt:lpstr>
      <vt:lpstr>Plagiarism</vt:lpstr>
      <vt:lpstr>Unauthorised Collaboration</vt:lpstr>
      <vt:lpstr>Unauthorised Collaboration</vt:lpstr>
      <vt:lpstr>Some scenarios to discuss</vt:lpstr>
      <vt:lpstr>Contract Cheating</vt:lpstr>
      <vt:lpstr>Contract Cheating</vt:lpstr>
      <vt:lpstr>Let’s look a these scenarios</vt:lpstr>
      <vt:lpstr>Unit specifics can be added here</vt:lpstr>
      <vt:lpstr>The FINAL Checks</vt:lpstr>
      <vt:lpstr>Steps to Submitting your work</vt:lpstr>
      <vt:lpstr>Steps Post-Submission</vt:lpstr>
      <vt:lpstr>Conclusion</vt:lpstr>
      <vt:lpstr>Resources (examples only insert relevant to your Unit)</vt:lpstr>
      <vt:lpstr>References</vt:lpstr>
    </vt:vector>
  </TitlesOfParts>
  <Company>Edith Cowan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INGRAM</dc:creator>
  <cp:lastModifiedBy>Diane INGRAM</cp:lastModifiedBy>
  <cp:revision>59</cp:revision>
  <cp:lastPrinted>2019-08-19T06:26:41Z</cp:lastPrinted>
  <dcterms:created xsi:type="dcterms:W3CDTF">2019-08-09T06:34:43Z</dcterms:created>
  <dcterms:modified xsi:type="dcterms:W3CDTF">2019-08-25T11:38:49Z</dcterms:modified>
</cp:coreProperties>
</file>