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60" r:id="rId3"/>
    <p:sldId id="267" r:id="rId4"/>
    <p:sldId id="266" r:id="rId5"/>
    <p:sldId id="265" r:id="rId6"/>
    <p:sldId id="268" r:id="rId7"/>
    <p:sldId id="269" r:id="rId8"/>
    <p:sldId id="270" r:id="rId9"/>
    <p:sldId id="272" r:id="rId10"/>
    <p:sldId id="273" r:id="rId11"/>
    <p:sldId id="276" r:id="rId12"/>
    <p:sldId id="275" r:id="rId13"/>
    <p:sldId id="288" r:id="rId14"/>
    <p:sldId id="291" r:id="rId15"/>
    <p:sldId id="274" r:id="rId16"/>
    <p:sldId id="277" r:id="rId17"/>
    <p:sldId id="271" r:id="rId18"/>
    <p:sldId id="289" r:id="rId19"/>
    <p:sldId id="280" r:id="rId20"/>
    <p:sldId id="282" r:id="rId21"/>
    <p:sldId id="281" r:id="rId22"/>
    <p:sldId id="278" r:id="rId23"/>
    <p:sldId id="290" r:id="rId24"/>
    <p:sldId id="283" r:id="rId25"/>
    <p:sldId id="279" r:id="rId26"/>
    <p:sldId id="284" r:id="rId27"/>
    <p:sldId id="285" r:id="rId28"/>
    <p:sldId id="286" r:id="rId29"/>
    <p:sldId id="287" r:id="rId30"/>
    <p:sldId id="264" r:id="rId31"/>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BUCKINGHAM" initials="MB" lastIdx="10" clrIdx="0">
    <p:extLst>
      <p:ext uri="{19B8F6BF-5375-455C-9EA6-DF929625EA0E}">
        <p15:presenceInfo xmlns:p15="http://schemas.microsoft.com/office/powerpoint/2012/main" userId="S-1-5-21-682003330-839522115-1417001333-2473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0930" autoAdjust="0"/>
  </p:normalViewPr>
  <p:slideViewPr>
    <p:cSldViewPr snapToGrid="0" snapToObjects="1">
      <p:cViewPr varScale="1">
        <p:scale>
          <a:sx n="81" d="100"/>
          <a:sy n="81" d="100"/>
        </p:scale>
        <p:origin x="2520" y="96"/>
      </p:cViewPr>
      <p:guideLst/>
    </p:cSldViewPr>
  </p:slideViewPr>
  <p:notesTextViewPr>
    <p:cViewPr>
      <p:scale>
        <a:sx n="1" d="1"/>
        <a:sy n="1" d="1"/>
      </p:scale>
      <p:origin x="0" y="0"/>
    </p:cViewPr>
  </p:notesTextViewPr>
  <p:notesViewPr>
    <p:cSldViewPr snapToGrid="0" snapToObjects="1">
      <p:cViewPr varScale="1">
        <p:scale>
          <a:sx n="59" d="100"/>
          <a:sy n="59" d="100"/>
        </p:scale>
        <p:origin x="21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C1AE560-E9E1-4F31-BF82-A9DE9EBD407A}" type="datetimeFigureOut">
              <a:rPr lang="en-AU" smtClean="0"/>
              <a:t>21/08/2019</a:t>
            </a:fld>
            <a:endParaRPr lang="en-AU"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D46F48F-CFA8-495E-890A-0090BB6B4830}" type="slidenum">
              <a:rPr lang="en-AU" smtClean="0"/>
              <a:t>‹#›</a:t>
            </a:fld>
            <a:endParaRPr lang="en-AU" dirty="0"/>
          </a:p>
        </p:txBody>
      </p:sp>
    </p:spTree>
    <p:extLst>
      <p:ext uri="{BB962C8B-B14F-4D97-AF65-F5344CB8AC3E}">
        <p14:creationId xmlns:p14="http://schemas.microsoft.com/office/powerpoint/2010/main" val="155514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6DD9B8A-ECE3-4557-AEEE-7EDDC8A68F04}" type="datetimeFigureOut">
              <a:rPr lang="en-AU" smtClean="0"/>
              <a:t>21/08/2019</a:t>
            </a:fld>
            <a:endParaRPr lang="en-AU"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53CC92E-5744-414A-9212-0270AC6CCB0E}" type="slidenum">
              <a:rPr lang="en-AU" smtClean="0"/>
              <a:t>‹#›</a:t>
            </a:fld>
            <a:endParaRPr lang="en-AU" dirty="0"/>
          </a:p>
        </p:txBody>
      </p:sp>
    </p:spTree>
    <p:extLst>
      <p:ext uri="{BB962C8B-B14F-4D97-AF65-F5344CB8AC3E}">
        <p14:creationId xmlns:p14="http://schemas.microsoft.com/office/powerpoint/2010/main" val="213982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conversation.com/five-top-tips-to-succeed-in-your-first-year-of-university-11213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aim of these slides is to provide you some</a:t>
            </a:r>
            <a:r>
              <a:rPr lang="en-AU" baseline="0" dirty="0" smtClean="0"/>
              <a:t> guidance/hints n tips when talking to New to ECU students about academic integrity in those first few weeks.</a:t>
            </a:r>
          </a:p>
          <a:p>
            <a:r>
              <a:rPr lang="en-AU" baseline="0" dirty="0" smtClean="0"/>
              <a:t>There is another set of slides that can be used in non-commencing units with ‘Experienced’ students as a student refresher on academic integrity or a reminder of good academic practice nearing an assessment task submission date.</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a:t>
            </a:fld>
            <a:endParaRPr lang="en-AU" dirty="0"/>
          </a:p>
        </p:txBody>
      </p:sp>
    </p:spTree>
    <p:extLst>
      <p:ext uri="{BB962C8B-B14F-4D97-AF65-F5344CB8AC3E}">
        <p14:creationId xmlns:p14="http://schemas.microsoft.com/office/powerpoint/2010/main" val="149507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Mention to</a:t>
            </a:r>
            <a:r>
              <a:rPr lang="en-AU" baseline="0" dirty="0" smtClean="0"/>
              <a:t> the </a:t>
            </a:r>
            <a:r>
              <a:rPr lang="en-AU" dirty="0" smtClean="0"/>
              <a:t>International students that this academic practice as it may be different from your home country. In</a:t>
            </a:r>
            <a:r>
              <a:rPr lang="en-AU" baseline="0" dirty="0" smtClean="0"/>
              <a:t> many countries it is the norm to copy and paste – direct quote and disrespectful to paraphrase.</a:t>
            </a:r>
            <a:endParaRPr lang="en-AU" dirty="0" smtClean="0"/>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10</a:t>
            </a:fld>
            <a:endParaRPr lang="en-AU" dirty="0"/>
          </a:p>
        </p:txBody>
      </p:sp>
    </p:spTree>
    <p:extLst>
      <p:ext uri="{BB962C8B-B14F-4D97-AF65-F5344CB8AC3E}">
        <p14:creationId xmlns:p14="http://schemas.microsoft.com/office/powerpoint/2010/main" val="256877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Referencing is how you acknowledge</a:t>
            </a:r>
            <a:r>
              <a:rPr lang="en-AU" baseline="0" dirty="0" smtClean="0"/>
              <a:t> another persons work, ideas or research that you have drawn on to support your ideas, arguments or discussion points </a:t>
            </a:r>
            <a:endParaRPr lang="en-AU" baseline="0" dirty="0" smtClean="0"/>
          </a:p>
          <a:p>
            <a:endParaRPr lang="en-AU" baseline="0" dirty="0" smtClean="0"/>
          </a:p>
          <a:p>
            <a:r>
              <a:rPr lang="en-AU" baseline="0" dirty="0" smtClean="0"/>
              <a:t>Just briefly go through the need to format in a certain way and introduce students to the Library Referencing Guide which has examples of how to do this for most types </a:t>
            </a:r>
            <a:r>
              <a:rPr lang="en-AU" baseline="0" smtClean="0"/>
              <a:t>of information.</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11</a:t>
            </a:fld>
            <a:endParaRPr lang="en-AU" dirty="0"/>
          </a:p>
        </p:txBody>
      </p:sp>
    </p:spTree>
    <p:extLst>
      <p:ext uri="{BB962C8B-B14F-4D97-AF65-F5344CB8AC3E}">
        <p14:creationId xmlns:p14="http://schemas.microsoft.com/office/powerpoint/2010/main" val="106943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Take this opportunity</a:t>
            </a:r>
            <a:r>
              <a:rPr lang="en-AU" baseline="0" dirty="0" smtClean="0"/>
              <a:t> to talk to students about </a:t>
            </a:r>
            <a:r>
              <a:rPr lang="en-AU" baseline="0" dirty="0" err="1" smtClean="0"/>
              <a:t>Turnitin</a:t>
            </a:r>
            <a:r>
              <a:rPr lang="en-AU" baseline="0" dirty="0" smtClean="0"/>
              <a:t> – what it is, what it does and how students can use its features to help them avoid plagiarism.</a:t>
            </a:r>
          </a:p>
          <a:p>
            <a:r>
              <a:rPr lang="en-AU" baseline="0" dirty="0" smtClean="0"/>
              <a:t>Show them where they will submit their first assessment and how it is submitted through a text matching software called </a:t>
            </a:r>
            <a:r>
              <a:rPr lang="en-AU" baseline="0" dirty="0" err="1" smtClean="0"/>
              <a:t>Turnitin</a:t>
            </a:r>
            <a:endParaRPr lang="en-AU" baseline="0" dirty="0" smtClean="0"/>
          </a:p>
          <a:p>
            <a:endParaRPr lang="en-AU" baseline="0" dirty="0" smtClean="0"/>
          </a:p>
          <a:p>
            <a:r>
              <a:rPr lang="en-AU" baseline="0" dirty="0" smtClean="0"/>
              <a:t>Clarify that it is not a plagiarism checker but a text matching software – matching text that has been published previously elsewhere</a:t>
            </a:r>
          </a:p>
          <a:p>
            <a:r>
              <a:rPr lang="en-AU" baseline="0" dirty="0" smtClean="0"/>
              <a:t>Refer them to the 10 minute video about </a:t>
            </a:r>
            <a:r>
              <a:rPr lang="en-AU" baseline="0" dirty="0" err="1" smtClean="0"/>
              <a:t>Turnitin</a:t>
            </a:r>
            <a:r>
              <a:rPr lang="en-AU" baseline="0" dirty="0" smtClean="0"/>
              <a:t> and how to read a </a:t>
            </a:r>
            <a:r>
              <a:rPr lang="en-AU" baseline="0" dirty="0" err="1" smtClean="0"/>
              <a:t>Turnitin</a:t>
            </a:r>
            <a:r>
              <a:rPr lang="en-AU" baseline="0" dirty="0" smtClean="0"/>
              <a:t> Report (homework?). Can be sourced from the Student Academic Integrity Website: </a:t>
            </a:r>
          </a:p>
          <a:p>
            <a:r>
              <a:rPr lang="en-AU" baseline="0" dirty="0" smtClean="0"/>
              <a:t>		https://ecu-panopto.aarnet.edu.au/Panopto/Pages/Viewer.aspx?id=88d4ede4-a8db-48eb-a893-aaa90078505e</a:t>
            </a:r>
          </a:p>
          <a:p>
            <a:r>
              <a:rPr lang="en-AU" baseline="0" dirty="0" smtClean="0"/>
              <a:t>More support resources about </a:t>
            </a:r>
            <a:r>
              <a:rPr lang="en-AU" baseline="0" dirty="0" err="1" smtClean="0"/>
              <a:t>Turnitin</a:t>
            </a:r>
            <a:r>
              <a:rPr lang="en-AU" baseline="0" dirty="0" smtClean="0"/>
              <a:t> are in the SLIDE Library Guide: https://ecu.au.libguides.com/slide/m3-6</a:t>
            </a:r>
          </a:p>
        </p:txBody>
      </p:sp>
      <p:sp>
        <p:nvSpPr>
          <p:cNvPr id="4" name="Slide Number Placeholder 3"/>
          <p:cNvSpPr>
            <a:spLocks noGrp="1"/>
          </p:cNvSpPr>
          <p:nvPr>
            <p:ph type="sldNum" sz="quarter" idx="10"/>
          </p:nvPr>
        </p:nvSpPr>
        <p:spPr/>
        <p:txBody>
          <a:bodyPr/>
          <a:lstStyle/>
          <a:p>
            <a:fld id="{053CC92E-5744-414A-9212-0270AC6CCB0E}" type="slidenum">
              <a:rPr lang="en-AU" smtClean="0"/>
              <a:t>12</a:t>
            </a:fld>
            <a:endParaRPr lang="en-AU" dirty="0"/>
          </a:p>
        </p:txBody>
      </p:sp>
    </p:spTree>
    <p:extLst>
      <p:ext uri="{BB962C8B-B14F-4D97-AF65-F5344CB8AC3E}">
        <p14:creationId xmlns:p14="http://schemas.microsoft.com/office/powerpoint/2010/main" val="49121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Suggest giving each table one example and ask them to identify if properly cited and if plagiarised or paraphrased.</a:t>
            </a:r>
          </a:p>
          <a:p>
            <a:endParaRPr lang="en-AU" baseline="0" dirty="0" smtClean="0"/>
          </a:p>
          <a:p>
            <a:r>
              <a:rPr lang="en-AU" baseline="0" dirty="0" smtClean="0"/>
              <a:t>Example 1: Properly cited as a direct quote and is the original that the examples are based on.</a:t>
            </a:r>
          </a:p>
          <a:p>
            <a:r>
              <a:rPr lang="en-AU" baseline="0" dirty="0" smtClean="0"/>
              <a:t>Example 2: cited but incorrectly quoted</a:t>
            </a:r>
          </a:p>
          <a:p>
            <a:r>
              <a:rPr lang="en-AU" baseline="0" dirty="0" smtClean="0"/>
              <a:t>Example 3: plagiarised</a:t>
            </a:r>
          </a:p>
        </p:txBody>
      </p:sp>
      <p:sp>
        <p:nvSpPr>
          <p:cNvPr id="4" name="Slide Number Placeholder 3"/>
          <p:cNvSpPr>
            <a:spLocks noGrp="1"/>
          </p:cNvSpPr>
          <p:nvPr>
            <p:ph type="sldNum" sz="quarter" idx="10"/>
          </p:nvPr>
        </p:nvSpPr>
        <p:spPr/>
        <p:txBody>
          <a:bodyPr/>
          <a:lstStyle/>
          <a:p>
            <a:fld id="{053CC92E-5744-414A-9212-0270AC6CCB0E}" type="slidenum">
              <a:rPr lang="en-AU" smtClean="0"/>
              <a:t>13</a:t>
            </a:fld>
            <a:endParaRPr lang="en-AU" dirty="0"/>
          </a:p>
        </p:txBody>
      </p:sp>
    </p:spTree>
    <p:extLst>
      <p:ext uri="{BB962C8B-B14F-4D97-AF65-F5344CB8AC3E}">
        <p14:creationId xmlns:p14="http://schemas.microsoft.com/office/powerpoint/2010/main" val="213668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Example 4:  plagiarised – no citation or quotation.  </a:t>
            </a:r>
          </a:p>
          <a:p>
            <a:r>
              <a:rPr lang="en-AU" baseline="0" dirty="0" smtClean="0"/>
              <a:t>Example 5: plagiarised as not citation with word substitution- use of synonyms (partial attempt to paraphrase)</a:t>
            </a:r>
          </a:p>
          <a:p>
            <a:r>
              <a:rPr lang="en-AU" baseline="0" dirty="0" smtClean="0"/>
              <a:t>Example 6: correctly paraphrased and cited.  NOTE: no text matching by </a:t>
            </a:r>
            <a:r>
              <a:rPr lang="en-AU" baseline="0" dirty="0" err="1" smtClean="0"/>
              <a:t>Turnitin</a:t>
            </a:r>
            <a:endParaRPr lang="en-AU" baseline="0"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14</a:t>
            </a:fld>
            <a:endParaRPr lang="en-AU" dirty="0"/>
          </a:p>
        </p:txBody>
      </p:sp>
    </p:spTree>
    <p:extLst>
      <p:ext uri="{BB962C8B-B14F-4D97-AF65-F5344CB8AC3E}">
        <p14:creationId xmlns:p14="http://schemas.microsoft.com/office/powerpoint/2010/main" val="5152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 is Unauthorised Collusion?</a:t>
            </a:r>
          </a:p>
          <a:p>
            <a:r>
              <a:rPr lang="en-AU" dirty="0" smtClean="0"/>
              <a:t>Unauthorised Collaboration at ECU can also be termed as Collusion.  It occurs when you submit work in an assessment task that was completed with someone else, when an individual response to the assessment task was required.  This can include cross-group collusion.</a:t>
            </a:r>
          </a:p>
          <a:p>
            <a:r>
              <a:rPr lang="en-AU" dirty="0" smtClean="0"/>
              <a:t>International students be AWARE of this academic practice as it may be different from your home country. [in</a:t>
            </a:r>
            <a:r>
              <a:rPr lang="en-AU" baseline="0" dirty="0" smtClean="0"/>
              <a:t> many countries working together is the norm and considered a good thing]</a:t>
            </a:r>
            <a:endParaRPr lang="en-AU" dirty="0" smtClean="0"/>
          </a:p>
          <a:p>
            <a:r>
              <a:rPr lang="en-AU" dirty="0" smtClean="0"/>
              <a:t>To avoid this form of academic misconduct be clear on the requirements of each assessment task.  You can find this information in the Assessment Task instructions which will be documented in either the Unit Plan or Unit Blackboard Site. If in doubt always seek advise or clarity from your Tutor or Unit Coordinator.</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15</a:t>
            </a:fld>
            <a:endParaRPr lang="en-AU" dirty="0"/>
          </a:p>
        </p:txBody>
      </p:sp>
    </p:spTree>
    <p:extLst>
      <p:ext uri="{BB962C8B-B14F-4D97-AF65-F5344CB8AC3E}">
        <p14:creationId xmlns:p14="http://schemas.microsoft.com/office/powerpoint/2010/main" val="283712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consequences</a:t>
            </a:r>
            <a:r>
              <a:rPr lang="en-AU" baseline="0" dirty="0" smtClean="0"/>
              <a:t> of working collaboratively when an individual assignment is required.</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16</a:t>
            </a:fld>
            <a:endParaRPr lang="en-AU" dirty="0"/>
          </a:p>
        </p:txBody>
      </p:sp>
    </p:spTree>
    <p:extLst>
      <p:ext uri="{BB962C8B-B14F-4D97-AF65-F5344CB8AC3E}">
        <p14:creationId xmlns:p14="http://schemas.microsoft.com/office/powerpoint/2010/main" val="351807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17</a:t>
            </a:fld>
            <a:endParaRPr lang="en-AU" dirty="0"/>
          </a:p>
        </p:txBody>
      </p:sp>
    </p:spTree>
    <p:extLst>
      <p:ext uri="{BB962C8B-B14F-4D97-AF65-F5344CB8AC3E}">
        <p14:creationId xmlns:p14="http://schemas.microsoft.com/office/powerpoint/2010/main" val="94101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Scenario One –</a:t>
            </a:r>
            <a:r>
              <a:rPr lang="en-AU" baseline="0" dirty="0" smtClean="0"/>
              <a:t> additional question: What happens if the student asked a parent instead?  Or perhaps another student in the course?</a:t>
            </a:r>
          </a:p>
          <a:p>
            <a:endParaRPr lang="en-AU" baseline="0" dirty="0" smtClean="0"/>
          </a:p>
          <a:p>
            <a:r>
              <a:rPr lang="en-AU" baseline="0" dirty="0" smtClean="0"/>
              <a:t>Scenario Two – additional question: Is this collaboration?  What if the task instructions required all students to contribute to each part?</a:t>
            </a:r>
          </a:p>
          <a:p>
            <a:endParaRPr lang="en-AU" baseline="0" dirty="0" smtClean="0"/>
          </a:p>
          <a:p>
            <a:r>
              <a:rPr lang="en-AU" baseline="0" dirty="0" smtClean="0"/>
              <a:t>Scenario Three – additional question: Would it be different is some ideas </a:t>
            </a:r>
            <a:r>
              <a:rPr lang="en-AU" i="1" baseline="0" dirty="0" smtClean="0"/>
              <a:t>had</a:t>
            </a:r>
            <a:r>
              <a:rPr lang="en-AU" baseline="0" dirty="0" smtClean="0"/>
              <a:t> been copied word for word?</a:t>
            </a:r>
          </a:p>
          <a:p>
            <a:endParaRPr lang="en-AU" baseline="0" dirty="0" smtClean="0"/>
          </a:p>
          <a:p>
            <a:r>
              <a:rPr lang="en-AU" baseline="0" dirty="0" smtClean="0"/>
              <a:t>For more scenarios see the Collaborating with Integrity </a:t>
            </a:r>
            <a:r>
              <a:rPr lang="en-AU" baseline="0" dirty="0" err="1" smtClean="0"/>
              <a:t>Tipsheet</a:t>
            </a:r>
            <a:r>
              <a:rPr lang="en-AU" baseline="0" dirty="0" smtClean="0"/>
              <a:t>: https://cheatingandassessment.edu.au/wp-content/uploads/2018/09/STUDENT-RESOURCE-Collaborating-with-integrity.pdf</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18</a:t>
            </a:fld>
            <a:endParaRPr lang="en-AU" dirty="0"/>
          </a:p>
        </p:txBody>
      </p:sp>
    </p:spTree>
    <p:extLst>
      <p:ext uri="{BB962C8B-B14F-4D97-AF65-F5344CB8AC3E}">
        <p14:creationId xmlns:p14="http://schemas.microsoft.com/office/powerpoint/2010/main" val="2516178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Contract Cheating is when an</a:t>
            </a:r>
            <a:r>
              <a:rPr lang="en-AU" baseline="0" dirty="0" smtClean="0"/>
              <a:t> assignment is outsourced to a third party.  This can be paid or unpaid and is the most serious form of academic misconduct.  </a:t>
            </a:r>
          </a:p>
          <a:p>
            <a:endParaRPr lang="en-AU" baseline="0" dirty="0" smtClean="0"/>
          </a:p>
          <a:p>
            <a:r>
              <a:rPr lang="en-AU" baseline="0" dirty="0" smtClean="0"/>
              <a:t>Does not align to ECU’s values of Integrity, Personal Excellence, Rational Inquiry and Respect</a:t>
            </a:r>
          </a:p>
          <a:p>
            <a:endParaRPr lang="en-AU" baseline="0" dirty="0" smtClean="0"/>
          </a:p>
          <a:p>
            <a:r>
              <a:rPr lang="en-AU" dirty="0" smtClean="0"/>
              <a:t>Evidence suggests that most cases of contract cheating could can be avoided if the student had demonstrated good academic practices or had sought out support from within the University at a time of need.</a:t>
            </a:r>
          </a:p>
          <a:p>
            <a:endParaRPr lang="en-AU" dirty="0" smtClean="0"/>
          </a:p>
          <a:p>
            <a:r>
              <a:rPr lang="en-AU" dirty="0" smtClean="0"/>
              <a:t>Take</a:t>
            </a:r>
            <a:r>
              <a:rPr lang="en-AU" baseline="0" dirty="0" smtClean="0"/>
              <a:t> care as uploading your assignment to one of these essay mill site is also considered to be academic misconduct.</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19</a:t>
            </a:fld>
            <a:endParaRPr lang="en-AU" dirty="0"/>
          </a:p>
        </p:txBody>
      </p:sp>
    </p:spTree>
    <p:extLst>
      <p:ext uri="{BB962C8B-B14F-4D97-AF65-F5344CB8AC3E}">
        <p14:creationId xmlns:p14="http://schemas.microsoft.com/office/powerpoint/2010/main" val="270346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Discussion</a:t>
            </a:r>
            <a:r>
              <a:rPr lang="en-AU" baseline="0" dirty="0" smtClean="0"/>
              <a:t> Points:</a:t>
            </a:r>
          </a:p>
          <a:p>
            <a:pPr marL="171450" indent="-171450">
              <a:buFont typeface="Arial" panose="020B0604020202020204" pitchFamily="34" charset="0"/>
              <a:buChar char="•"/>
            </a:pPr>
            <a:r>
              <a:rPr lang="en-AU" baseline="0" dirty="0" smtClean="0"/>
              <a:t>Ask students to think about and discuss in pairs what they think academic integrity means</a:t>
            </a:r>
          </a:p>
          <a:p>
            <a:pPr marL="171450" indent="-171450">
              <a:buFont typeface="Arial" panose="020B0604020202020204" pitchFamily="34" charset="0"/>
              <a:buChar char="•"/>
            </a:pPr>
            <a:r>
              <a:rPr lang="en-AU" baseline="0" dirty="0" smtClean="0"/>
              <a:t>Academic Integrity and a students responsibilities – see https://intranet.ecu.edu.au/student/my-studies/academic-integrity/what-is-academic-integrity</a:t>
            </a:r>
          </a:p>
          <a:p>
            <a:r>
              <a:rPr lang="en-AU" b="1" dirty="0" smtClean="0"/>
              <a:t>Academic Integrity &amp; Your Responsibilities</a:t>
            </a:r>
          </a:p>
          <a:p>
            <a:r>
              <a:rPr lang="en-AU" dirty="0" smtClean="0"/>
              <a:t>The International Centre for Academic Integrity defines academic integrity as "a commitment to five fundamental values: honesty, trust, fairness, respect, and responsibility", and “the courage to act on them even in the face of adversity" (Fishman, 2014, p.16).  At ECU this is driven by our values of Integrity, Respect, Rational Inquiry and Personal Excellence.</a:t>
            </a:r>
          </a:p>
          <a:p>
            <a:pPr marL="628650" lvl="1"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a:t>
            </a:fld>
            <a:endParaRPr lang="en-AU" dirty="0"/>
          </a:p>
        </p:txBody>
      </p:sp>
    </p:spTree>
    <p:extLst>
      <p:ext uri="{BB962C8B-B14F-4D97-AF65-F5344CB8AC3E}">
        <p14:creationId xmlns:p14="http://schemas.microsoft.com/office/powerpoint/2010/main" val="1598240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Students who outsource their assignments</a:t>
            </a:r>
            <a:r>
              <a:rPr lang="en-AU" baseline="0" dirty="0" smtClean="0"/>
              <a:t> will be caught as while technology can help them get someone else to do their assignment , technology also helps me (tutor) identify them.</a:t>
            </a:r>
            <a:endParaRPr lang="en-AU" dirty="0" smtClean="0"/>
          </a:p>
          <a:p>
            <a:r>
              <a:rPr lang="en-AU" baseline="0" dirty="0" smtClean="0"/>
              <a:t>These unscrupulous essay mills have also been know to blackmail students who have used their services (extortion etc.) – if you do find yourself in this position then please ask for help.</a:t>
            </a:r>
          </a:p>
          <a:p>
            <a:endParaRPr lang="en-AU" baseline="0"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20</a:t>
            </a:fld>
            <a:endParaRPr lang="en-AU" dirty="0"/>
          </a:p>
        </p:txBody>
      </p:sp>
    </p:spTree>
    <p:extLst>
      <p:ext uri="{BB962C8B-B14F-4D97-AF65-F5344CB8AC3E}">
        <p14:creationId xmlns:p14="http://schemas.microsoft.com/office/powerpoint/2010/main" val="378347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So you need to be organised and if you need help then ask! </a:t>
            </a:r>
          </a:p>
          <a:p>
            <a:r>
              <a:rPr lang="en-AU" baseline="0" dirty="0" smtClean="0"/>
              <a:t>Show students where to go for help – these are all listed in the Student Academic Integrity Website in the ‘Seek out Support’ tab in the ‘Acting with Academic Integrity sub-page: https://intranet.ecu.edu.au/student/my-studies/academic-integrity/acting-with-academic-integrity</a:t>
            </a:r>
          </a:p>
        </p:txBody>
      </p:sp>
      <p:sp>
        <p:nvSpPr>
          <p:cNvPr id="4" name="Slide Number Placeholder 3"/>
          <p:cNvSpPr>
            <a:spLocks noGrp="1"/>
          </p:cNvSpPr>
          <p:nvPr>
            <p:ph type="sldNum" sz="quarter" idx="10"/>
          </p:nvPr>
        </p:nvSpPr>
        <p:spPr/>
        <p:txBody>
          <a:bodyPr/>
          <a:lstStyle/>
          <a:p>
            <a:fld id="{053CC92E-5744-414A-9212-0270AC6CCB0E}" type="slidenum">
              <a:rPr lang="en-AU" smtClean="0"/>
              <a:t>21</a:t>
            </a:fld>
            <a:endParaRPr lang="en-AU" dirty="0"/>
          </a:p>
        </p:txBody>
      </p:sp>
    </p:spTree>
    <p:extLst>
      <p:ext uri="{BB962C8B-B14F-4D97-AF65-F5344CB8AC3E}">
        <p14:creationId xmlns:p14="http://schemas.microsoft.com/office/powerpoint/2010/main" val="360458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Scenario One –</a:t>
            </a:r>
            <a:r>
              <a:rPr lang="en-AU" baseline="0" dirty="0" smtClean="0"/>
              <a:t> additional question: Would it be different if the quiz was worth more?  Do you think we (the tutors) expect you (students) to do these tasks together?</a:t>
            </a:r>
          </a:p>
          <a:p>
            <a:endParaRPr lang="en-AU" baseline="0" dirty="0" smtClean="0"/>
          </a:p>
          <a:p>
            <a:r>
              <a:rPr lang="en-AU" baseline="0" dirty="0" smtClean="0"/>
              <a:t>Scenario Two – additional question: </a:t>
            </a:r>
            <a:r>
              <a:rPr lang="en-AU" sz="1200" kern="1200" dirty="0" smtClean="0">
                <a:solidFill>
                  <a:schemeClr val="tx1"/>
                </a:solidFill>
                <a:effectLst/>
                <a:latin typeface="+mn-lt"/>
                <a:ea typeface="+mn-ea"/>
                <a:cs typeface="+mn-cs"/>
              </a:rPr>
              <a:t>What if her friend does plagiarise it, or submits it as her own? What if the student uploaded it to a file -sharing site so lots of students could use it?</a:t>
            </a:r>
          </a:p>
          <a:p>
            <a:endParaRPr lang="en-AU" baseline="0" dirty="0" smtClean="0"/>
          </a:p>
          <a:p>
            <a:r>
              <a:rPr lang="en-AU" baseline="0" dirty="0" smtClean="0"/>
              <a:t>Scenario Three – additional question: </a:t>
            </a:r>
            <a:r>
              <a:rPr lang="en-AU" sz="1200" kern="1200" dirty="0" smtClean="0">
                <a:solidFill>
                  <a:schemeClr val="tx1"/>
                </a:solidFill>
                <a:effectLst/>
                <a:latin typeface="+mn-lt"/>
                <a:ea typeface="+mn-ea"/>
                <a:cs typeface="+mn-cs"/>
              </a:rPr>
              <a:t>Does the work belong to him? Would it be worse if he had outsourced the whole assignment? What if he hadn’t paid money for it?</a:t>
            </a:r>
          </a:p>
          <a:p>
            <a:endParaRPr lang="en-AU" baseline="0" dirty="0" smtClean="0"/>
          </a:p>
          <a:p>
            <a:endParaRPr lang="en-AU" baseline="0" dirty="0" smtClean="0"/>
          </a:p>
          <a:p>
            <a:r>
              <a:rPr lang="en-AU" baseline="0" dirty="0" smtClean="0"/>
              <a:t>For more scenarios see the Collaborating with Integrity </a:t>
            </a:r>
            <a:r>
              <a:rPr lang="en-AU" baseline="0" dirty="0" err="1" smtClean="0"/>
              <a:t>Tipsheet</a:t>
            </a:r>
            <a:r>
              <a:rPr lang="en-AU" baseline="0" dirty="0" smtClean="0"/>
              <a:t>: https://cheatingandassessment.edu.au/wp-content/uploads/2018/09/STUDENT-RESOURCE-Collaborating-with-integrity.pdf</a:t>
            </a:r>
            <a:endParaRPr lang="en-AU" dirty="0" smtClean="0"/>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22</a:t>
            </a:fld>
            <a:endParaRPr lang="en-AU" dirty="0"/>
          </a:p>
        </p:txBody>
      </p:sp>
    </p:spTree>
    <p:extLst>
      <p:ext uri="{BB962C8B-B14F-4D97-AF65-F5344CB8AC3E}">
        <p14:creationId xmlns:p14="http://schemas.microsoft.com/office/powerpoint/2010/main" val="1440174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23</a:t>
            </a:fld>
            <a:endParaRPr lang="en-AU" dirty="0"/>
          </a:p>
        </p:txBody>
      </p:sp>
    </p:spTree>
    <p:extLst>
      <p:ext uri="{BB962C8B-B14F-4D97-AF65-F5344CB8AC3E}">
        <p14:creationId xmlns:p14="http://schemas.microsoft.com/office/powerpoint/2010/main" val="232786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24</a:t>
            </a:fld>
            <a:endParaRPr lang="en-AU" dirty="0"/>
          </a:p>
        </p:txBody>
      </p:sp>
    </p:spTree>
    <p:extLst>
      <p:ext uri="{BB962C8B-B14F-4D97-AF65-F5344CB8AC3E}">
        <p14:creationId xmlns:p14="http://schemas.microsoft.com/office/powerpoint/2010/main" val="975257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25</a:t>
            </a:fld>
            <a:endParaRPr lang="en-AU" dirty="0"/>
          </a:p>
        </p:txBody>
      </p:sp>
    </p:spTree>
    <p:extLst>
      <p:ext uri="{BB962C8B-B14F-4D97-AF65-F5344CB8AC3E}">
        <p14:creationId xmlns:p14="http://schemas.microsoft.com/office/powerpoint/2010/main" val="139162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26</a:t>
            </a:fld>
            <a:endParaRPr lang="en-AU" dirty="0"/>
          </a:p>
        </p:txBody>
      </p:sp>
    </p:spTree>
    <p:extLst>
      <p:ext uri="{BB962C8B-B14F-4D97-AF65-F5344CB8AC3E}">
        <p14:creationId xmlns:p14="http://schemas.microsoft.com/office/powerpoint/2010/main" val="893217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27</a:t>
            </a:fld>
            <a:endParaRPr lang="en-AU" dirty="0"/>
          </a:p>
        </p:txBody>
      </p:sp>
    </p:spTree>
    <p:extLst>
      <p:ext uri="{BB962C8B-B14F-4D97-AF65-F5344CB8AC3E}">
        <p14:creationId xmlns:p14="http://schemas.microsoft.com/office/powerpoint/2010/main" val="2319546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28</a:t>
            </a:fld>
            <a:endParaRPr lang="en-AU" dirty="0"/>
          </a:p>
        </p:txBody>
      </p:sp>
    </p:spTree>
    <p:extLst>
      <p:ext uri="{BB962C8B-B14F-4D97-AF65-F5344CB8AC3E}">
        <p14:creationId xmlns:p14="http://schemas.microsoft.com/office/powerpoint/2010/main" val="2817955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29</a:t>
            </a:fld>
            <a:endParaRPr lang="en-AU" dirty="0"/>
          </a:p>
        </p:txBody>
      </p:sp>
    </p:spTree>
    <p:extLst>
      <p:ext uri="{BB962C8B-B14F-4D97-AF65-F5344CB8AC3E}">
        <p14:creationId xmlns:p14="http://schemas.microsoft.com/office/powerpoint/2010/main" val="87092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Establishing expectations of</a:t>
            </a:r>
            <a:r>
              <a:rPr lang="en-AU" baseline="0" dirty="0" smtClean="0"/>
              <a:t> good academic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Discussion – what do the students think it looks like?</a:t>
            </a:r>
          </a:p>
          <a:p>
            <a:endParaRPr lang="en-AU"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3</a:t>
            </a:fld>
            <a:endParaRPr lang="en-AU" dirty="0"/>
          </a:p>
        </p:txBody>
      </p:sp>
    </p:spTree>
    <p:extLst>
      <p:ext uri="{BB962C8B-B14F-4D97-AF65-F5344CB8AC3E}">
        <p14:creationId xmlns:p14="http://schemas.microsoft.com/office/powerpoint/2010/main" val="757874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53CC92E-5744-414A-9212-0270AC6CCB0E}" type="slidenum">
              <a:rPr lang="en-AU" smtClean="0"/>
              <a:t>30</a:t>
            </a:fld>
            <a:endParaRPr lang="en-AU" dirty="0"/>
          </a:p>
        </p:txBody>
      </p:sp>
    </p:spTree>
    <p:extLst>
      <p:ext uri="{BB962C8B-B14F-4D97-AF65-F5344CB8AC3E}">
        <p14:creationId xmlns:p14="http://schemas.microsoft.com/office/powerpoint/2010/main" val="53033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Acting with Academic Integrity – What does it look like?</a:t>
            </a:r>
          </a:p>
          <a:p>
            <a:pPr marL="171450" indent="-171450">
              <a:buFont typeface="Arial" panose="020B0604020202020204" pitchFamily="34" charset="0"/>
              <a:buChar char="•"/>
            </a:pPr>
            <a:r>
              <a:rPr lang="en-AU" b="1" dirty="0" smtClean="0"/>
              <a:t>Discussion – what do the students think it looks like?</a:t>
            </a:r>
          </a:p>
          <a:p>
            <a:pPr marL="0" indent="0">
              <a:buFont typeface="Arial" panose="020B0604020202020204" pitchFamily="34" charset="0"/>
              <a:buNone/>
            </a:pPr>
            <a:endParaRPr lang="en-AU" b="1" dirty="0" smtClean="0"/>
          </a:p>
          <a:p>
            <a:r>
              <a:rPr lang="en-AU" dirty="0" smtClean="0"/>
              <a:t>Source: Academic</a:t>
            </a:r>
            <a:r>
              <a:rPr lang="en-AU" baseline="0" dirty="0" smtClean="0"/>
              <a:t> Integrity Policy</a:t>
            </a:r>
            <a:r>
              <a:rPr lang="en-AU" dirty="0" smtClean="0"/>
              <a:t> </a:t>
            </a:r>
          </a:p>
        </p:txBody>
      </p:sp>
      <p:sp>
        <p:nvSpPr>
          <p:cNvPr id="4" name="Slide Number Placeholder 3"/>
          <p:cNvSpPr>
            <a:spLocks noGrp="1"/>
          </p:cNvSpPr>
          <p:nvPr>
            <p:ph type="sldNum" sz="quarter" idx="10"/>
          </p:nvPr>
        </p:nvSpPr>
        <p:spPr/>
        <p:txBody>
          <a:bodyPr/>
          <a:lstStyle/>
          <a:p>
            <a:fld id="{053CC92E-5744-414A-9212-0270AC6CCB0E}" type="slidenum">
              <a:rPr lang="en-AU" smtClean="0"/>
              <a:t>4</a:t>
            </a:fld>
            <a:endParaRPr lang="en-AU" dirty="0"/>
          </a:p>
        </p:txBody>
      </p:sp>
    </p:spTree>
    <p:extLst>
      <p:ext uri="{BB962C8B-B14F-4D97-AF65-F5344CB8AC3E}">
        <p14:creationId xmlns:p14="http://schemas.microsoft.com/office/powerpoint/2010/main" val="151387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See https://intranet.ecu.edu.au/student/my-studies/academic-integrity/acting-with-academic-integrity for more information</a:t>
            </a:r>
          </a:p>
          <a:p>
            <a:r>
              <a:rPr lang="en-AU" dirty="0" smtClean="0"/>
              <a:t>So what can you do to make sure you act with academic integrity and show good academic practice</a:t>
            </a:r>
          </a:p>
          <a:p>
            <a:endParaRPr lang="en-AU" dirty="0" smtClean="0"/>
          </a:p>
          <a:p>
            <a:r>
              <a:rPr lang="en-AU" dirty="0" smtClean="0"/>
              <a:t>Share</a:t>
            </a:r>
            <a:r>
              <a:rPr lang="en-AU" baseline="0" dirty="0" smtClean="0"/>
              <a:t> the Quick Read – Five top tips to succeed in your first year of university:</a:t>
            </a:r>
          </a:p>
          <a:p>
            <a:r>
              <a:rPr lang="en-AU" dirty="0" smtClean="0"/>
              <a:t>Chisari, M. (2019, February 25).  Five top tips to succeed in your first year of university.  </a:t>
            </a:r>
            <a:r>
              <a:rPr lang="en-AU" i="1" dirty="0" smtClean="0"/>
              <a:t>The Conversation.</a:t>
            </a:r>
            <a:r>
              <a:rPr lang="en-AU" dirty="0" smtClean="0"/>
              <a:t> Retrieved from </a:t>
            </a:r>
            <a:r>
              <a:rPr lang="en-AU" dirty="0" smtClean="0">
                <a:hlinkClick r:id="rId3"/>
              </a:rPr>
              <a:t>https://theconversation.com/five-top-tips-to-succeed-in-your-first-year-of-university-112135</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053CC92E-5744-414A-9212-0270AC6CCB0E}" type="slidenum">
              <a:rPr lang="en-AU" smtClean="0"/>
              <a:t>5</a:t>
            </a:fld>
            <a:endParaRPr lang="en-AU" dirty="0"/>
          </a:p>
        </p:txBody>
      </p:sp>
    </p:spTree>
    <p:extLst>
      <p:ext uri="{BB962C8B-B14F-4D97-AF65-F5344CB8AC3E}">
        <p14:creationId xmlns:p14="http://schemas.microsoft.com/office/powerpoint/2010/main" val="344758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So what happens if you do not act with Academic Integrity</a:t>
            </a:r>
          </a:p>
          <a:p>
            <a:r>
              <a:rPr lang="en-AU" dirty="0" smtClean="0"/>
              <a:t>Academic Misconduct results in serious outcomes, including being asked to leave the university.  Acts of academic misconduct DO NOT align to the Values of ECU, and are seen as unacceptable behaviours and may result in you being suspended or expelled.</a:t>
            </a:r>
          </a:p>
          <a:p>
            <a:endParaRPr lang="en-AU" dirty="0" smtClean="0"/>
          </a:p>
          <a:p>
            <a:r>
              <a:rPr lang="en-AU" dirty="0" smtClean="0"/>
              <a:t>Show them the ECU</a:t>
            </a:r>
            <a:r>
              <a:rPr lang="en-AU" baseline="0" dirty="0" smtClean="0"/>
              <a:t> Academic Misconduct Rules (Students) document and where to find it: https://intranet.ecu.edu.au/student/my-studies/academic-integrity</a:t>
            </a:r>
          </a:p>
          <a:p>
            <a:r>
              <a:rPr lang="en-AU" baseline="0" dirty="0" smtClean="0"/>
              <a:t>Introduce them to the resources available on the student academic integrity website</a:t>
            </a:r>
          </a:p>
          <a:p>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6</a:t>
            </a:fld>
            <a:endParaRPr lang="en-AU" dirty="0"/>
          </a:p>
        </p:txBody>
      </p:sp>
    </p:spTree>
    <p:extLst>
      <p:ext uri="{BB962C8B-B14F-4D97-AF65-F5344CB8AC3E}">
        <p14:creationId xmlns:p14="http://schemas.microsoft.com/office/powerpoint/2010/main" val="311147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the</a:t>
            </a:r>
            <a:r>
              <a:rPr lang="en-AU" baseline="0" dirty="0" smtClean="0"/>
              <a:t> audience is ‘New to ECU’ students spend some time talking about unintentional and how it is their responsibility to upskill and become AWARE of  the expectations.</a:t>
            </a:r>
          </a:p>
          <a:p>
            <a:endParaRPr lang="en-AU" baseline="0" dirty="0" smtClean="0"/>
          </a:p>
          <a:p>
            <a:r>
              <a:rPr lang="en-AU" baseline="0" dirty="0" smtClean="0"/>
              <a:t>Busch &amp; </a:t>
            </a:r>
            <a:r>
              <a:rPr lang="en-AU" baseline="0" dirty="0" err="1" smtClean="0"/>
              <a:t>Bilgin</a:t>
            </a:r>
            <a:r>
              <a:rPr lang="en-AU" baseline="0" dirty="0" smtClean="0"/>
              <a:t> (2014, p. 240) define “unintentional plagiarism occurs when students fail to understand how to quote accurately and paraphrase effectively due to lack of exposure to established academic norms”</a:t>
            </a:r>
          </a:p>
          <a:p>
            <a:endParaRPr lang="en-AU" baseline="0" dirty="0" smtClean="0"/>
          </a:p>
          <a:p>
            <a:r>
              <a:rPr lang="en-AU" baseline="0" dirty="0" smtClean="0"/>
              <a:t>Reference: </a:t>
            </a:r>
          </a:p>
          <a:p>
            <a:r>
              <a:rPr lang="en-AU" baseline="0" dirty="0" smtClean="0"/>
              <a:t>Busch, P., &amp; </a:t>
            </a:r>
            <a:r>
              <a:rPr lang="en-AU" baseline="0" dirty="0" err="1" smtClean="0"/>
              <a:t>Bilgin</a:t>
            </a:r>
            <a:r>
              <a:rPr lang="en-AU" baseline="0" dirty="0" smtClean="0"/>
              <a:t>, A. (2014).  Student and staff understanding and reaction: Academic integrity in an Australian university.  </a:t>
            </a:r>
            <a:r>
              <a:rPr lang="en-AU" i="1" baseline="0" dirty="0" smtClean="0"/>
              <a:t>Journal of Academic Ethics 12</a:t>
            </a:r>
            <a:r>
              <a:rPr lang="en-AU" i="0" baseline="0" dirty="0" smtClean="0"/>
              <a:t>(3)</a:t>
            </a:r>
            <a:r>
              <a:rPr lang="en-AU" i="1" baseline="0" dirty="0" smtClean="0"/>
              <a:t>, </a:t>
            </a:r>
            <a:r>
              <a:rPr lang="en-AU" baseline="0" dirty="0" smtClean="0"/>
              <a:t>227-243.  doi:10.1007/s10805-014-9214-2</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7</a:t>
            </a:fld>
            <a:endParaRPr lang="en-AU" dirty="0"/>
          </a:p>
        </p:txBody>
      </p:sp>
    </p:spTree>
    <p:extLst>
      <p:ext uri="{BB962C8B-B14F-4D97-AF65-F5344CB8AC3E}">
        <p14:creationId xmlns:p14="http://schemas.microsoft.com/office/powerpoint/2010/main" val="365526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what is meant by plagiarism:</a:t>
            </a:r>
          </a:p>
          <a:p>
            <a:endParaRPr lang="en-AU" dirty="0" smtClean="0"/>
          </a:p>
          <a:p>
            <a:r>
              <a:rPr lang="en-AU" dirty="0" smtClean="0"/>
              <a:t>Plagiarism</a:t>
            </a:r>
            <a:r>
              <a:rPr lang="en-AU" baseline="0" dirty="0" smtClean="0"/>
              <a:t> happens when you do not reference or acknowledge another persons work or ideas that you have used in your assignment</a:t>
            </a:r>
          </a:p>
          <a:p>
            <a:endParaRPr lang="en-AU" baseline="0" dirty="0" smtClean="0"/>
          </a:p>
          <a:p>
            <a:r>
              <a:rPr lang="en-AU" baseline="0" dirty="0" smtClean="0"/>
              <a:t>How would you feel if you had worked for years on a research topic, published all you hard work and then a university student came along and implied it was their work, research or ideas</a:t>
            </a:r>
            <a:r>
              <a:rPr lang="en-AU" baseline="0" dirty="0" smtClean="0"/>
              <a:t>!</a:t>
            </a:r>
          </a:p>
          <a:p>
            <a:endParaRPr lang="en-AU" baseline="0" dirty="0" smtClean="0"/>
          </a:p>
          <a:p>
            <a:r>
              <a:rPr lang="en-AU" baseline="0" dirty="0" smtClean="0"/>
              <a:t>Teach the spirit of referencing at this point  not the technicalities </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8</a:t>
            </a:fld>
            <a:endParaRPr lang="en-AU" dirty="0"/>
          </a:p>
        </p:txBody>
      </p:sp>
    </p:spTree>
    <p:extLst>
      <p:ext uri="{BB962C8B-B14F-4D97-AF65-F5344CB8AC3E}">
        <p14:creationId xmlns:p14="http://schemas.microsoft.com/office/powerpoint/2010/main" val="206575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a:t>
            </a:r>
            <a:r>
              <a:rPr lang="en-AU" baseline="0" dirty="0" smtClean="0"/>
              <a:t> the consequences of plagiarising in your assessments</a:t>
            </a:r>
            <a:endParaRPr lang="en-AU" dirty="0"/>
          </a:p>
        </p:txBody>
      </p:sp>
      <p:sp>
        <p:nvSpPr>
          <p:cNvPr id="4" name="Slide Number Placeholder 3"/>
          <p:cNvSpPr>
            <a:spLocks noGrp="1"/>
          </p:cNvSpPr>
          <p:nvPr>
            <p:ph type="sldNum" sz="quarter" idx="10"/>
          </p:nvPr>
        </p:nvSpPr>
        <p:spPr/>
        <p:txBody>
          <a:bodyPr/>
          <a:lstStyle/>
          <a:p>
            <a:fld id="{053CC92E-5744-414A-9212-0270AC6CCB0E}" type="slidenum">
              <a:rPr lang="en-AU" smtClean="0"/>
              <a:t>9</a:t>
            </a:fld>
            <a:endParaRPr lang="en-AU" dirty="0"/>
          </a:p>
        </p:txBody>
      </p:sp>
    </p:spTree>
    <p:extLst>
      <p:ext uri="{BB962C8B-B14F-4D97-AF65-F5344CB8AC3E}">
        <p14:creationId xmlns:p14="http://schemas.microsoft.com/office/powerpoint/2010/main" val="439748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Option A">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pic>
        <p:nvPicPr>
          <p:cNvPr id="8"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9"/>
          <p:cNvSpPr txBox="1">
            <a:spLocks noChangeArrowheads="1"/>
          </p:cNvSpPr>
          <p:nvPr userDrawn="1"/>
        </p:nvSpPr>
        <p:spPr bwMode="auto">
          <a:xfrm>
            <a:off x="4935849" y="229832"/>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a:t>
            </a:r>
            <a:r>
              <a:rPr lang="en-AU" sz="1200" b="1" dirty="0" smtClean="0">
                <a:solidFill>
                  <a:schemeClr val="bg1"/>
                </a:solidFill>
                <a:latin typeface="Arial"/>
                <a:cs typeface="Arial"/>
              </a:rPr>
              <a:t>University</a:t>
            </a:r>
          </a:p>
        </p:txBody>
      </p:sp>
      <p:sp>
        <p:nvSpPr>
          <p:cNvPr id="10" name="Title 1"/>
          <p:cNvSpPr>
            <a:spLocks noGrp="1"/>
          </p:cNvSpPr>
          <p:nvPr>
            <p:ph type="ctrTitle" hasCustomPrompt="1"/>
          </p:nvPr>
        </p:nvSpPr>
        <p:spPr>
          <a:xfrm>
            <a:off x="1978494" y="2754901"/>
            <a:ext cx="5187012" cy="1348199"/>
          </a:xfrm>
        </p:spPr>
        <p:txBody>
          <a:bodyPr anchor="ctr">
            <a:normAutofit/>
          </a:bodyPr>
          <a:lstStyle>
            <a:lvl1pPr algn="ctr">
              <a:lnSpc>
                <a:spcPct val="100000"/>
              </a:lnSpc>
              <a:spcAft>
                <a:spcPts val="451"/>
              </a:spcAft>
              <a:defRPr sz="2400" b="1" baseline="0">
                <a:solidFill>
                  <a:schemeClr val="bg2"/>
                </a:solidFill>
                <a:latin typeface="Arial" charset="0"/>
                <a:ea typeface="Arial" charset="0"/>
                <a:cs typeface="Arial" charset="0"/>
              </a:defRPr>
            </a:lvl1pPr>
          </a:lstStyle>
          <a:p>
            <a:r>
              <a:rPr lang="en-US" dirty="0" smtClean="0"/>
              <a:t>Cover Option A: Click to </a:t>
            </a:r>
            <a:br>
              <a:rPr lang="en-US" dirty="0" smtClean="0"/>
            </a:br>
            <a:r>
              <a:rPr lang="en-US" dirty="0" smtClean="0"/>
              <a:t>add heading</a:t>
            </a:r>
            <a:endParaRPr lang="en-US" dirty="0"/>
          </a:p>
        </p:txBody>
      </p:sp>
      <p:sp>
        <p:nvSpPr>
          <p:cNvPr id="12" name="Text Placeholder 4"/>
          <p:cNvSpPr>
            <a:spLocks noGrp="1"/>
          </p:cNvSpPr>
          <p:nvPr>
            <p:ph type="body" sz="quarter" idx="12" hasCustomPrompt="1"/>
          </p:nvPr>
        </p:nvSpPr>
        <p:spPr>
          <a:xfrm>
            <a:off x="5216577" y="464875"/>
            <a:ext cx="2687339" cy="312781"/>
          </a:xfrm>
        </p:spPr>
        <p:txBody>
          <a:bodyPr>
            <a:normAutofit/>
          </a:bodyPr>
          <a:lstStyle>
            <a:lvl1pPr marL="0" indent="0" algn="r">
              <a:lnSpc>
                <a:spcPct val="100000"/>
              </a:lnSpc>
              <a:buNone/>
              <a:defRPr sz="1100">
                <a:solidFill>
                  <a:schemeClr val="bg1"/>
                </a:solidFill>
              </a:defRPr>
            </a:lvl1pPr>
          </a:lstStyle>
          <a:p>
            <a:pPr lvl="0"/>
            <a:r>
              <a:rPr lang="en-US" dirty="0" smtClean="0"/>
              <a:t>[Your school or </a:t>
            </a:r>
            <a:r>
              <a:rPr lang="en-US" dirty="0" err="1" smtClean="0"/>
              <a:t>centre</a:t>
            </a:r>
            <a:r>
              <a:rPr lang="en-US" dirty="0" smtClean="0"/>
              <a:t> name]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ver Option B1">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Title 1"/>
          <p:cNvSpPr>
            <a:spLocks noGrp="1"/>
          </p:cNvSpPr>
          <p:nvPr>
            <p:ph type="ctrTitle" hasCustomPrompt="1"/>
          </p:nvPr>
        </p:nvSpPr>
        <p:spPr>
          <a:xfrm>
            <a:off x="286680" y="669946"/>
            <a:ext cx="8570645" cy="761244"/>
          </a:xfrm>
        </p:spPr>
        <p:txBody>
          <a:bodyPr anchor="ctr">
            <a:normAutofit/>
          </a:bodyPr>
          <a:lstStyle>
            <a:lvl1pPr algn="ctr">
              <a:lnSpc>
                <a:spcPct val="100000"/>
              </a:lnSpc>
              <a:spcAft>
                <a:spcPts val="451"/>
              </a:spcAft>
              <a:defRPr sz="2100" b="1" baseline="0">
                <a:solidFill>
                  <a:schemeClr val="bg1"/>
                </a:solidFill>
                <a:latin typeface="Arial" charset="0"/>
                <a:ea typeface="Arial" charset="0"/>
                <a:cs typeface="Arial" charset="0"/>
              </a:defRPr>
            </a:lvl1pPr>
          </a:lstStyle>
          <a:p>
            <a:r>
              <a:rPr lang="en-US" dirty="0" smtClean="0"/>
              <a:t>Cover Option B without sub heading: Click to add heading</a:t>
            </a:r>
            <a:endParaRPr lang="en-US" dirty="0"/>
          </a:p>
        </p:txBody>
      </p:sp>
      <p:sp>
        <p:nvSpPr>
          <p:cNvPr id="5"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smtClean="0"/>
              <a:t>Click this icon to insert image</a:t>
            </a:r>
            <a:endParaRPr lang="en-US" dirty="0"/>
          </a:p>
        </p:txBody>
      </p:sp>
      <p:pic>
        <p:nvPicPr>
          <p:cNvPr id="6"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a:t>
            </a:r>
            <a:r>
              <a:rPr lang="en-AU" sz="1200" b="1" dirty="0" smtClean="0">
                <a:solidFill>
                  <a:srgbClr val="000000"/>
                </a:solidFill>
                <a:latin typeface="Arial"/>
                <a:cs typeface="Arial"/>
              </a:rPr>
              <a:t>University</a:t>
            </a:r>
            <a:endParaRPr lang="en-AU" sz="900" dirty="0">
              <a:solidFill>
                <a:srgbClr val="000000"/>
              </a:solidFill>
              <a:latin typeface="Arial"/>
              <a:cs typeface="Arial"/>
            </a:endParaRPr>
          </a:p>
        </p:txBody>
      </p:sp>
      <p:sp>
        <p:nvSpPr>
          <p:cNvPr id="8"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smtClean="0">
                <a:solidFill>
                  <a:srgbClr val="000000"/>
                </a:solidFill>
                <a:latin typeface="Arial"/>
                <a:cs typeface="Arial"/>
              </a:rPr>
              <a:t>[Your School</a:t>
            </a:r>
            <a:r>
              <a:rPr lang="en-AU" sz="1051" baseline="0" dirty="0" smtClean="0">
                <a:solidFill>
                  <a:srgbClr val="000000"/>
                </a:solidFill>
                <a:latin typeface="Arial"/>
                <a:cs typeface="Arial"/>
              </a:rPr>
              <a:t> or Centre Name]</a:t>
            </a:r>
            <a:endParaRPr lang="en-AU" sz="900" dirty="0">
              <a:solidFill>
                <a:srgbClr val="000000"/>
              </a:solidFill>
              <a:latin typeface="Arial"/>
              <a:cs typeface="Arial"/>
            </a:endParaRPr>
          </a:p>
        </p:txBody>
      </p:sp>
    </p:spTree>
    <p:extLst>
      <p:ext uri="{BB962C8B-B14F-4D97-AF65-F5344CB8AC3E}">
        <p14:creationId xmlns:p14="http://schemas.microsoft.com/office/powerpoint/2010/main" val="7880454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ver Option B2">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670422"/>
            <a:ext cx="9144000" cy="76076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11" name="Title 1"/>
          <p:cNvSpPr>
            <a:spLocks noGrp="1"/>
          </p:cNvSpPr>
          <p:nvPr>
            <p:ph type="ctrTitle" hasCustomPrompt="1"/>
          </p:nvPr>
        </p:nvSpPr>
        <p:spPr>
          <a:xfrm>
            <a:off x="286680" y="669946"/>
            <a:ext cx="8570645" cy="505396"/>
          </a:xfrm>
        </p:spPr>
        <p:txBody>
          <a:bodyPr anchor="ctr">
            <a:normAutofit/>
          </a:bodyPr>
          <a:lstStyle>
            <a:lvl1pPr algn="ctr">
              <a:lnSpc>
                <a:spcPct val="100000"/>
              </a:lnSpc>
              <a:spcAft>
                <a:spcPts val="451"/>
              </a:spcAft>
              <a:defRPr sz="2100" b="1" baseline="0">
                <a:solidFill>
                  <a:schemeClr val="bg2"/>
                </a:solidFill>
                <a:latin typeface="Arial" charset="0"/>
                <a:ea typeface="Arial" charset="0"/>
                <a:cs typeface="Arial" charset="0"/>
              </a:defRPr>
            </a:lvl1pPr>
          </a:lstStyle>
          <a:p>
            <a:r>
              <a:rPr lang="en-US" dirty="0" smtClean="0"/>
              <a:t>Cover Option B with sub heading: Click to add heading</a:t>
            </a:r>
            <a:endParaRPr lang="en-US" dirty="0"/>
          </a:p>
        </p:txBody>
      </p:sp>
      <p:sp>
        <p:nvSpPr>
          <p:cNvPr id="12" name="Picture Placeholder 16"/>
          <p:cNvSpPr>
            <a:spLocks noGrp="1" noChangeAspect="1"/>
          </p:cNvSpPr>
          <p:nvPr>
            <p:ph type="pic" sz="quarter" idx="12" hasCustomPrompt="1"/>
          </p:nvPr>
        </p:nvSpPr>
        <p:spPr>
          <a:xfrm>
            <a:off x="0" y="1431190"/>
            <a:ext cx="9144000" cy="5426810"/>
          </a:xfrm>
          <a:solidFill>
            <a:schemeClr val="tx2">
              <a:lumMod val="20000"/>
              <a:lumOff val="80000"/>
            </a:schemeClr>
          </a:solidFill>
        </p:spPr>
        <p:txBody>
          <a:bodyPr anchor="ctr">
            <a:normAutofit/>
          </a:bodyPr>
          <a:lstStyle>
            <a:lvl1pPr marL="0" indent="0" algn="ctr">
              <a:buNone/>
              <a:defRPr sz="1200" b="0"/>
            </a:lvl1pPr>
          </a:lstStyle>
          <a:p>
            <a:r>
              <a:rPr lang="en-US" dirty="0" smtClean="0"/>
              <a:t>Click this icon to insert image</a:t>
            </a:r>
            <a:endParaRPr lang="en-US" dirty="0"/>
          </a:p>
        </p:txBody>
      </p:sp>
      <p:pic>
        <p:nvPicPr>
          <p:cNvPr id="13"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9"/>
          <p:cNvSpPr txBox="1">
            <a:spLocks noChangeArrowheads="1"/>
          </p:cNvSpPr>
          <p:nvPr userDrawn="1"/>
        </p:nvSpPr>
        <p:spPr bwMode="auto">
          <a:xfrm>
            <a:off x="5715002" y="137577"/>
            <a:ext cx="2296121"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rgbClr val="000000"/>
                </a:solidFill>
                <a:latin typeface="Arial"/>
                <a:cs typeface="Arial"/>
              </a:rPr>
              <a:t>Edith Cowan </a:t>
            </a:r>
            <a:r>
              <a:rPr lang="en-AU" sz="1200" b="1" dirty="0" smtClean="0">
                <a:solidFill>
                  <a:srgbClr val="000000"/>
                </a:solidFill>
                <a:latin typeface="Arial"/>
                <a:cs typeface="Arial"/>
              </a:rPr>
              <a:t>University</a:t>
            </a:r>
            <a:endParaRPr lang="en-AU" sz="900" dirty="0">
              <a:solidFill>
                <a:srgbClr val="000000"/>
              </a:solidFill>
              <a:latin typeface="Arial"/>
              <a:cs typeface="Arial"/>
            </a:endParaRPr>
          </a:p>
        </p:txBody>
      </p:sp>
      <p:sp>
        <p:nvSpPr>
          <p:cNvPr id="15" name="Text Placeholder 18"/>
          <p:cNvSpPr>
            <a:spLocks noGrp="1"/>
          </p:cNvSpPr>
          <p:nvPr>
            <p:ph type="body" sz="quarter" idx="13" hasCustomPrompt="1"/>
          </p:nvPr>
        </p:nvSpPr>
        <p:spPr>
          <a:xfrm>
            <a:off x="4100661" y="367212"/>
            <a:ext cx="3919491" cy="255587"/>
          </a:xfrm>
        </p:spPr>
        <p:txBody>
          <a:bodyPr/>
          <a:lstStyle>
            <a:lvl1pPr marL="0" indent="0" algn="r" eaLnBrk="1" hangingPunct="1">
              <a:spcBef>
                <a:spcPct val="50000"/>
              </a:spcBef>
              <a:buNone/>
              <a:defRPr sz="1200"/>
            </a:lvl1pPr>
          </a:lstStyle>
          <a:p>
            <a:pPr algn="r" eaLnBrk="1" hangingPunct="1">
              <a:spcBef>
                <a:spcPct val="50000"/>
              </a:spcBef>
              <a:defRPr/>
            </a:pPr>
            <a:r>
              <a:rPr lang="en-AU" sz="1051" dirty="0" smtClean="0">
                <a:solidFill>
                  <a:srgbClr val="000000"/>
                </a:solidFill>
                <a:latin typeface="Arial"/>
                <a:cs typeface="Arial"/>
              </a:rPr>
              <a:t>[Your School</a:t>
            </a:r>
            <a:r>
              <a:rPr lang="en-AU" sz="1051" baseline="0" dirty="0" smtClean="0">
                <a:solidFill>
                  <a:srgbClr val="000000"/>
                </a:solidFill>
                <a:latin typeface="Arial"/>
                <a:cs typeface="Arial"/>
              </a:rPr>
              <a:t> or Centre Name]</a:t>
            </a:r>
            <a:endParaRPr lang="en-AU" sz="900" dirty="0">
              <a:solidFill>
                <a:srgbClr val="000000"/>
              </a:solidFill>
              <a:latin typeface="Arial"/>
              <a:cs typeface="Arial"/>
            </a:endParaRPr>
          </a:p>
        </p:txBody>
      </p:sp>
      <p:sp>
        <p:nvSpPr>
          <p:cNvPr id="16" name="Text Placeholder 9"/>
          <p:cNvSpPr>
            <a:spLocks noGrp="1"/>
          </p:cNvSpPr>
          <p:nvPr>
            <p:ph type="body" sz="quarter" idx="14" hasCustomPrompt="1"/>
          </p:nvPr>
        </p:nvSpPr>
        <p:spPr>
          <a:xfrm>
            <a:off x="286680" y="1131882"/>
            <a:ext cx="8570645" cy="299311"/>
          </a:xfrm>
        </p:spPr>
        <p:txBody>
          <a:bodyPr/>
          <a:lstStyle>
            <a:lvl1pPr marL="0" indent="0" algn="ctr">
              <a:buNone/>
              <a:defRPr>
                <a:solidFill>
                  <a:schemeClr val="bg1"/>
                </a:solidFill>
              </a:defRPr>
            </a:lvl1pPr>
          </a:lstStyle>
          <a:p>
            <a:pPr lvl="0"/>
            <a:r>
              <a:rPr lang="en-US" dirty="0" smtClean="0"/>
              <a:t>Click to add sub heading</a:t>
            </a:r>
            <a:endParaRPr lang="en-US" dirty="0"/>
          </a:p>
        </p:txBody>
      </p:sp>
    </p:spTree>
    <p:extLst>
      <p:ext uri="{BB962C8B-B14F-4D97-AF65-F5344CB8AC3E}">
        <p14:creationId xmlns:p14="http://schemas.microsoft.com/office/powerpoint/2010/main" val="11422518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ver Option C">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4" name="Picture Placeholder 5"/>
          <p:cNvSpPr>
            <a:spLocks noGrp="1" noChangeAspect="1"/>
          </p:cNvSpPr>
          <p:nvPr>
            <p:ph type="pic" sz="quarter" idx="10" hasCustomPrompt="1"/>
          </p:nvPr>
        </p:nvSpPr>
        <p:spPr>
          <a:xfrm>
            <a:off x="0" y="0"/>
            <a:ext cx="5067059" cy="6858000"/>
          </a:xfrm>
          <a:solidFill>
            <a:schemeClr val="tx2">
              <a:lumMod val="20000"/>
              <a:lumOff val="80000"/>
            </a:schemeClr>
          </a:solidFill>
        </p:spPr>
        <p:txBody>
          <a:bodyPr anchor="ctr">
            <a:normAutofit/>
          </a:bodyPr>
          <a:lstStyle>
            <a:lvl1pPr algn="ctr">
              <a:defRPr sz="1200" b="0" baseline="0"/>
            </a:lvl1pPr>
          </a:lstStyle>
          <a:p>
            <a:r>
              <a:rPr lang="en-US" dirty="0" smtClean="0"/>
              <a:t>Click this icon to insert image</a:t>
            </a:r>
            <a:endParaRPr lang="en-US" dirty="0"/>
          </a:p>
        </p:txBody>
      </p:sp>
      <p:sp>
        <p:nvSpPr>
          <p:cNvPr id="5" name="Text Placeholder 4"/>
          <p:cNvSpPr>
            <a:spLocks noGrp="1"/>
          </p:cNvSpPr>
          <p:nvPr>
            <p:ph type="body" sz="quarter" idx="11" hasCustomPrompt="1"/>
          </p:nvPr>
        </p:nvSpPr>
        <p:spPr>
          <a:xfrm>
            <a:off x="5286459" y="3751604"/>
            <a:ext cx="3607831" cy="646113"/>
          </a:xfrm>
        </p:spPr>
        <p:txBody>
          <a:bodyPr/>
          <a:lstStyle>
            <a:lvl1pPr marL="0" indent="0">
              <a:lnSpc>
                <a:spcPct val="100000"/>
              </a:lnSpc>
              <a:buNone/>
              <a:defRPr>
                <a:solidFill>
                  <a:schemeClr val="bg1"/>
                </a:solidFill>
              </a:defRPr>
            </a:lvl1pPr>
          </a:lstStyle>
          <a:p>
            <a:pPr lvl="0"/>
            <a:r>
              <a:rPr lang="en-US" dirty="0" smtClean="0"/>
              <a:t>Click to add sub heading</a:t>
            </a:r>
            <a:endParaRPr lang="en-US" dirty="0"/>
          </a:p>
        </p:txBody>
      </p:sp>
      <p:sp>
        <p:nvSpPr>
          <p:cNvPr id="6" name="Title 1"/>
          <p:cNvSpPr>
            <a:spLocks noGrp="1"/>
          </p:cNvSpPr>
          <p:nvPr>
            <p:ph type="ctrTitle" hasCustomPrompt="1"/>
          </p:nvPr>
        </p:nvSpPr>
        <p:spPr>
          <a:xfrm>
            <a:off x="5285953" y="2786660"/>
            <a:ext cx="3608239" cy="928217"/>
          </a:xfrm>
        </p:spPr>
        <p:txBody>
          <a:bodyPr anchor="b">
            <a:normAutofit/>
          </a:bodyPr>
          <a:lstStyle>
            <a:lvl1pPr algn="l">
              <a:lnSpc>
                <a:spcPct val="100000"/>
              </a:lnSpc>
              <a:spcAft>
                <a:spcPts val="451"/>
              </a:spcAft>
              <a:defRPr sz="2100" b="1" baseline="0">
                <a:solidFill>
                  <a:schemeClr val="bg1"/>
                </a:solidFill>
                <a:latin typeface="Arial" charset="0"/>
                <a:ea typeface="Arial" charset="0"/>
                <a:cs typeface="Arial" charset="0"/>
              </a:defRPr>
            </a:lvl1pPr>
          </a:lstStyle>
          <a:p>
            <a:r>
              <a:rPr lang="en-US" dirty="0" smtClean="0"/>
              <a:t>Cover Option C:</a:t>
            </a:r>
            <a:br>
              <a:rPr lang="en-US" dirty="0" smtClean="0"/>
            </a:br>
            <a:r>
              <a:rPr lang="en-US" dirty="0" smtClean="0"/>
              <a:t>Click to add heading</a:t>
            </a:r>
            <a:endParaRPr lang="en-US" dirty="0"/>
          </a:p>
        </p:txBody>
      </p:sp>
      <p:pic>
        <p:nvPicPr>
          <p:cNvPr id="7"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5295" y="105329"/>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9"/>
          <p:cNvSpPr txBox="1">
            <a:spLocks noChangeArrowheads="1"/>
          </p:cNvSpPr>
          <p:nvPr userDrawn="1"/>
        </p:nvSpPr>
        <p:spPr bwMode="auto">
          <a:xfrm>
            <a:off x="4935849" y="187877"/>
            <a:ext cx="2968067" cy="276999"/>
          </a:xfrm>
          <a:prstGeom prst="rect">
            <a:avLst/>
          </a:prstGeom>
          <a:noFill/>
          <a:ln w="9525">
            <a:noFill/>
            <a:miter lim="800000"/>
            <a:headEnd/>
            <a:tailEnd/>
          </a:ln>
          <a:effec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AU" sz="1200" b="1" dirty="0">
                <a:solidFill>
                  <a:schemeClr val="bg1"/>
                </a:solidFill>
                <a:latin typeface="Arial"/>
                <a:cs typeface="Arial"/>
              </a:rPr>
              <a:t>Edith Cowan </a:t>
            </a:r>
            <a:r>
              <a:rPr lang="en-AU" sz="1200" b="1" dirty="0" smtClean="0">
                <a:solidFill>
                  <a:schemeClr val="bg1"/>
                </a:solidFill>
                <a:latin typeface="Arial"/>
                <a:cs typeface="Arial"/>
              </a:rPr>
              <a:t>University</a:t>
            </a:r>
          </a:p>
        </p:txBody>
      </p:sp>
      <p:sp>
        <p:nvSpPr>
          <p:cNvPr id="9" name="Text Placeholder 4"/>
          <p:cNvSpPr>
            <a:spLocks noGrp="1"/>
          </p:cNvSpPr>
          <p:nvPr>
            <p:ph type="body" sz="quarter" idx="12" hasCustomPrompt="1"/>
          </p:nvPr>
        </p:nvSpPr>
        <p:spPr>
          <a:xfrm>
            <a:off x="5216576" y="434895"/>
            <a:ext cx="2687339" cy="312781"/>
          </a:xfrm>
        </p:spPr>
        <p:txBody>
          <a:bodyPr>
            <a:normAutofit/>
          </a:bodyPr>
          <a:lstStyle>
            <a:lvl1pPr marL="0" indent="0" algn="r">
              <a:lnSpc>
                <a:spcPct val="100000"/>
              </a:lnSpc>
              <a:buNone/>
              <a:defRPr sz="1100">
                <a:solidFill>
                  <a:schemeClr val="bg1"/>
                </a:solidFill>
              </a:defRPr>
            </a:lvl1pPr>
          </a:lstStyle>
          <a:p>
            <a:pPr lvl="0"/>
            <a:r>
              <a:rPr lang="en-US" dirty="0" smtClean="0"/>
              <a:t>[Your school or </a:t>
            </a:r>
            <a:r>
              <a:rPr lang="en-US" dirty="0" err="1" smtClean="0"/>
              <a:t>centre</a:t>
            </a:r>
            <a:r>
              <a:rPr lang="en-US" dirty="0" smtClean="0"/>
              <a:t> name]</a:t>
            </a:r>
            <a:endParaRPr lang="en-US" dirty="0"/>
          </a:p>
        </p:txBody>
      </p:sp>
    </p:spTree>
    <p:extLst>
      <p:ext uri="{BB962C8B-B14F-4D97-AF65-F5344CB8AC3E}">
        <p14:creationId xmlns:p14="http://schemas.microsoft.com/office/powerpoint/2010/main" val="1252720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8" y="889911"/>
            <a:ext cx="7509047" cy="5623315"/>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1 column text only slide. Click to add title. </a:t>
            </a:r>
            <a:endParaRPr lang="en-US" dirty="0"/>
          </a:p>
        </p:txBody>
      </p:sp>
    </p:spTree>
    <p:extLst>
      <p:ext uri="{BB962C8B-B14F-4D97-AF65-F5344CB8AC3E}">
        <p14:creationId xmlns:p14="http://schemas.microsoft.com/office/powerpoint/2010/main" val="1373314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799"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919960" y="889911"/>
            <a:ext cx="3886200" cy="5503394"/>
          </a:xfrm>
        </p:spPr>
        <p:txBody>
          <a:bodyPr>
            <a:normAutofit/>
          </a:bodyPr>
          <a:lstStyle>
            <a:lvl1pPr marL="0" indent="0">
              <a:lnSpc>
                <a:spcPct val="100000"/>
              </a:lnSpc>
              <a:buNone/>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only slide. Click to add title. </a:t>
            </a:r>
            <a:endParaRPr lang="en-US" dirty="0"/>
          </a:p>
        </p:txBody>
      </p:sp>
    </p:spTree>
    <p:extLst>
      <p:ext uri="{BB962C8B-B14F-4D97-AF65-F5344CB8AC3E}">
        <p14:creationId xmlns:p14="http://schemas.microsoft.com/office/powerpoint/2010/main" val="2044154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ext + image on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303" y="889911"/>
            <a:ext cx="3886200" cy="5540869"/>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6"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with image on right. Click to add title.</a:t>
            </a:r>
            <a:endParaRPr lang="en-US" dirty="0"/>
          </a:p>
        </p:txBody>
      </p:sp>
      <p:sp>
        <p:nvSpPr>
          <p:cNvPr id="7" name="Picture Placeholder 16"/>
          <p:cNvSpPr>
            <a:spLocks noGrp="1" noChangeAspect="1"/>
          </p:cNvSpPr>
          <p:nvPr>
            <p:ph type="pic" sz="quarter" idx="12" hasCustomPrompt="1"/>
          </p:nvPr>
        </p:nvSpPr>
        <p:spPr>
          <a:xfrm>
            <a:off x="4852689" y="889397"/>
            <a:ext cx="3886200" cy="5541623"/>
          </a:xfrm>
          <a:solidFill>
            <a:schemeClr val="tx2">
              <a:lumMod val="20000"/>
              <a:lumOff val="80000"/>
            </a:schemeClr>
          </a:solidFill>
        </p:spPr>
        <p:txBody>
          <a:bodyPr anchor="ctr">
            <a:normAutofit/>
          </a:bodyPr>
          <a:lstStyle>
            <a:lvl1pPr algn="ctr">
              <a:defRPr sz="1200" b="0"/>
            </a:lvl1pPr>
          </a:lstStyle>
          <a:p>
            <a:r>
              <a:rPr lang="en-US" dirty="0" smtClean="0"/>
              <a:t>Click this icon to insert image</a:t>
            </a:r>
            <a:endParaRPr lang="en-US" dirty="0"/>
          </a:p>
        </p:txBody>
      </p:sp>
    </p:spTree>
    <p:extLst>
      <p:ext uri="{BB962C8B-B14F-4D97-AF65-F5344CB8AC3E}">
        <p14:creationId xmlns:p14="http://schemas.microsoft.com/office/powerpoint/2010/main" val="2550051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 text + image on left">
    <p:spTree>
      <p:nvGrpSpPr>
        <p:cNvPr id="1" name=""/>
        <p:cNvGrpSpPr/>
        <p:nvPr/>
      </p:nvGrpSpPr>
      <p:grpSpPr>
        <a:xfrm>
          <a:off x="0" y="0"/>
          <a:ext cx="0" cy="0"/>
          <a:chOff x="0" y="0"/>
          <a:chExt cx="0" cy="0"/>
        </a:xfrm>
      </p:grpSpPr>
      <p:sp>
        <p:nvSpPr>
          <p:cNvPr id="3" name="Picture Placeholder 16"/>
          <p:cNvSpPr>
            <a:spLocks noGrp="1" noChangeAspect="1"/>
          </p:cNvSpPr>
          <p:nvPr>
            <p:ph type="pic" sz="quarter" idx="13" hasCustomPrompt="1"/>
          </p:nvPr>
        </p:nvSpPr>
        <p:spPr>
          <a:xfrm>
            <a:off x="351303" y="889397"/>
            <a:ext cx="3886200" cy="5653809"/>
          </a:xfrm>
          <a:solidFill>
            <a:schemeClr val="tx2">
              <a:lumMod val="20000"/>
              <a:lumOff val="80000"/>
            </a:schemeClr>
          </a:solidFill>
        </p:spPr>
        <p:txBody>
          <a:bodyPr anchor="ctr">
            <a:normAutofit/>
          </a:bodyPr>
          <a:lstStyle>
            <a:lvl1pPr algn="ctr">
              <a:defRPr sz="1200" b="0"/>
            </a:lvl1pPr>
          </a:lstStyle>
          <a:p>
            <a:r>
              <a:rPr lang="en-US" dirty="0" smtClean="0"/>
              <a:t>Click this icon to insert image</a:t>
            </a:r>
            <a:endParaRPr lang="en-US" dirty="0"/>
          </a:p>
        </p:txBody>
      </p:sp>
      <p:sp>
        <p:nvSpPr>
          <p:cNvPr id="4" name="Content Placeholder 2"/>
          <p:cNvSpPr>
            <a:spLocks noGrp="1"/>
          </p:cNvSpPr>
          <p:nvPr>
            <p:ph sz="half" idx="1"/>
          </p:nvPr>
        </p:nvSpPr>
        <p:spPr>
          <a:xfrm>
            <a:off x="4852689" y="889911"/>
            <a:ext cx="3886200" cy="5653041"/>
          </a:xfrm>
        </p:spPr>
        <p:txBody>
          <a:bodyPr>
            <a:normAutofit/>
          </a:bodyPr>
          <a:lstStyle>
            <a:lvl1pPr>
              <a:lnSpc>
                <a:spcPct val="100000"/>
              </a:lnSpc>
              <a:defRPr sz="1200"/>
            </a:lvl1pPr>
            <a:lvl2pPr>
              <a:lnSpc>
                <a:spcPct val="100000"/>
              </a:lnSpc>
              <a:defRPr sz="1200"/>
            </a:lvl2pPr>
            <a:lvl3pPr>
              <a:lnSpc>
                <a:spcPct val="100000"/>
              </a:lnSpc>
              <a:defRPr sz="1200"/>
            </a:lvl3pPr>
          </a:lstStyle>
          <a:p>
            <a:pPr lvl="0"/>
            <a:r>
              <a:rPr lang="en-US" smtClean="0"/>
              <a:t>Edit Master text styles</a:t>
            </a:r>
          </a:p>
          <a:p>
            <a:pPr lvl="1"/>
            <a:r>
              <a:rPr lang="en-US" smtClean="0"/>
              <a:t>Second level</a:t>
            </a:r>
          </a:p>
          <a:p>
            <a:pPr lvl="2"/>
            <a:r>
              <a:rPr lang="en-US" smtClean="0"/>
              <a:t>Third level</a:t>
            </a:r>
          </a:p>
        </p:txBody>
      </p:sp>
      <p:pic>
        <p:nvPicPr>
          <p:cNvPr id="5"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1" y="0"/>
            <a:ext cx="8232499" cy="66994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1" dirty="0"/>
          </a:p>
        </p:txBody>
      </p:sp>
      <p:sp>
        <p:nvSpPr>
          <p:cNvPr id="7" name="Title 1"/>
          <p:cNvSpPr>
            <a:spLocks noGrp="1"/>
          </p:cNvSpPr>
          <p:nvPr>
            <p:ph type="title" hasCustomPrompt="1"/>
          </p:nvPr>
        </p:nvSpPr>
        <p:spPr>
          <a:xfrm>
            <a:off x="345799" y="-2380"/>
            <a:ext cx="7886700" cy="672327"/>
          </a:xfrm>
        </p:spPr>
        <p:txBody>
          <a:bodyPr>
            <a:normAutofit/>
          </a:bodyPr>
          <a:lstStyle>
            <a:lvl1pPr>
              <a:defRPr sz="1800" b="1" baseline="0">
                <a:solidFill>
                  <a:schemeClr val="bg2"/>
                </a:solidFill>
              </a:defRPr>
            </a:lvl1pPr>
          </a:lstStyle>
          <a:p>
            <a:r>
              <a:rPr lang="en-US" dirty="0" smtClean="0"/>
              <a:t>2 column: text with image on left. Click to add title.</a:t>
            </a:r>
            <a:endParaRPr lang="en-US" dirty="0"/>
          </a:p>
        </p:txBody>
      </p:sp>
    </p:spTree>
    <p:extLst>
      <p:ext uri="{BB962C8B-B14F-4D97-AF65-F5344CB8AC3E}">
        <p14:creationId xmlns:p14="http://schemas.microsoft.com/office/powerpoint/2010/main" val="472431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4" name="Picture 13" descr="ECU_AUS_logo_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2500" y="-2380"/>
            <a:ext cx="911501" cy="672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hasCustomPrompt="1"/>
          </p:nvPr>
        </p:nvSpPr>
        <p:spPr>
          <a:xfrm>
            <a:off x="628651" y="2931914"/>
            <a:ext cx="7886700" cy="994172"/>
          </a:xfrm>
        </p:spPr>
        <p:txBody>
          <a:bodyPr>
            <a:normAutofit/>
          </a:bodyPr>
          <a:lstStyle>
            <a:lvl1pPr algn="ctr">
              <a:defRPr sz="2400" b="1" baseline="0">
                <a:solidFill>
                  <a:schemeClr val="bg1"/>
                </a:solidFill>
              </a:defRPr>
            </a:lvl1pPr>
          </a:lstStyle>
          <a:p>
            <a:r>
              <a:rPr lang="en-US" dirty="0" smtClean="0"/>
              <a:t>Section cover: click to add heading</a:t>
            </a:r>
            <a:endParaRPr lang="en-US" dirty="0"/>
          </a:p>
        </p:txBody>
      </p:sp>
    </p:spTree>
    <p:extLst>
      <p:ext uri="{BB962C8B-B14F-4D97-AF65-F5344CB8AC3E}">
        <p14:creationId xmlns:p14="http://schemas.microsoft.com/office/powerpoint/2010/main" val="1198938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8675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intranet.ecu.edu.au/student/my-studies/academic-integrity/avoiding-academic-misconduc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intranet.ecu.edu.au/student/my-studies/study-assistance/academic-skills-centre" TargetMode="External"/><Relationship Id="rId5" Type="http://schemas.openxmlformats.org/officeDocument/2006/relationships/hyperlink" Target="https://ecu.au.libguides.com/referencing" TargetMode="External"/><Relationship Id="rId4" Type="http://schemas.openxmlformats.org/officeDocument/2006/relationships/hyperlink" Target="https://intranet.ecu.edu.au/student/my-studies/academic-integrity/avoiding-academic-miscondu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intranet.ecu.edu.au/student/my-studies/academic-integrity/avoiding-academic-miscondu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intranet.ecu.edu.au/student/my-studies/academic-integrity/avoiding-academic-miscondu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intranet.ecu.edu.au/student/my-studies/academic-integrity/avoiding-academic-miscondu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intranet.ecu.edu.au/student/my-studies/academic-integrity/acting-with-academic-integrity" TargetMode="External"/><Relationship Id="rId5" Type="http://schemas.openxmlformats.org/officeDocument/2006/relationships/image" Target="../media/image23.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ecu.au.libguides.com/referencin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mailto:academicintegrity@ecu.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fi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s://academicintegrity.org/wp-content/uploads/2017/12/Fundamental-Values-201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80"/>
            <a:ext cx="4502995" cy="1674715"/>
          </a:xfrm>
          <a:prstGeom prst="rect">
            <a:avLst/>
          </a:prstGeom>
        </p:spPr>
      </p:pic>
      <p:sp>
        <p:nvSpPr>
          <p:cNvPr id="6" name="Title 5"/>
          <p:cNvSpPr>
            <a:spLocks noGrp="1"/>
          </p:cNvSpPr>
          <p:nvPr>
            <p:ph type="ctrTitle"/>
          </p:nvPr>
        </p:nvSpPr>
        <p:spPr>
          <a:xfrm>
            <a:off x="650091" y="1997241"/>
            <a:ext cx="7705807" cy="1632777"/>
          </a:xfrm>
        </p:spPr>
        <p:txBody>
          <a:bodyPr>
            <a:noAutofit/>
          </a:bodyPr>
          <a:lstStyle/>
          <a:p>
            <a:r>
              <a:rPr lang="en-US" sz="4400" dirty="0" smtClean="0"/>
              <a:t>What and Why all the fuss!</a:t>
            </a:r>
            <a:endParaRPr lang="en-US"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709" y="3836554"/>
            <a:ext cx="4200508" cy="2773920"/>
          </a:xfrm>
          <a:prstGeom prst="rect">
            <a:avLst/>
          </a:prstGeom>
        </p:spPr>
      </p:pic>
    </p:spTree>
    <p:extLst>
      <p:ext uri="{BB962C8B-B14F-4D97-AF65-F5344CB8AC3E}">
        <p14:creationId xmlns:p14="http://schemas.microsoft.com/office/powerpoint/2010/main" val="929641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Avoiding Plagiarism</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2" name="Rectangle 1"/>
          <p:cNvSpPr/>
          <p:nvPr/>
        </p:nvSpPr>
        <p:spPr>
          <a:xfrm>
            <a:off x="345798" y="827356"/>
            <a:ext cx="8523882" cy="4524315"/>
          </a:xfrm>
          <a:prstGeom prst="rect">
            <a:avLst/>
          </a:prstGeom>
        </p:spPr>
        <p:txBody>
          <a:bodyPr wrap="square">
            <a:spAutoFit/>
          </a:bodyPr>
          <a:lstStyle/>
          <a:p>
            <a:r>
              <a:rPr lang="en-AU" sz="1600" u="sng" dirty="0">
                <a:latin typeface="Arial" panose="020B0604020202020204" pitchFamily="34" charset="0"/>
                <a:cs typeface="Arial" panose="020B0604020202020204" pitchFamily="34" charset="0"/>
              </a:rPr>
              <a:t>Do Not Copy and Paste:</a:t>
            </a:r>
            <a:r>
              <a:rPr lang="en-AU" sz="1600" dirty="0">
                <a:latin typeface="Arial" panose="020B0604020202020204" pitchFamily="34" charset="0"/>
                <a:cs typeface="Arial" panose="020B0604020202020204" pitchFamily="34" charset="0"/>
              </a:rPr>
              <a:t> copying and pasting </a:t>
            </a:r>
            <a:r>
              <a:rPr lang="en-AU" sz="1600" dirty="0" smtClean="0">
                <a:latin typeface="Arial" panose="020B0604020202020204" pitchFamily="34" charset="0"/>
                <a:cs typeface="Arial" panose="020B0604020202020204" pitchFamily="34" charset="0"/>
              </a:rPr>
              <a:t>is </a:t>
            </a:r>
            <a:r>
              <a:rPr lang="en-AU" sz="1600" dirty="0">
                <a:latin typeface="Arial" panose="020B0604020202020204" pitchFamily="34" charset="0"/>
                <a:cs typeface="Arial" panose="020B0604020202020204" pitchFamily="34" charset="0"/>
              </a:rPr>
              <a:t>the most common cause of students becoming involved in Academic Misconduct investigations.  External sources should support your arguments and ideas</a:t>
            </a:r>
            <a:r>
              <a:rPr lang="en-AU" sz="1600" dirty="0" smtClean="0">
                <a:latin typeface="Arial" panose="020B0604020202020204" pitchFamily="34" charset="0"/>
                <a:cs typeface="Arial" panose="020B0604020202020204" pitchFamily="34" charset="0"/>
              </a:rPr>
              <a:t>.</a:t>
            </a:r>
          </a:p>
          <a:p>
            <a:endParaRPr lang="en-AU" sz="1600" dirty="0">
              <a:latin typeface="Arial" panose="020B0604020202020204" pitchFamily="34" charset="0"/>
              <a:cs typeface="Arial" panose="020B0604020202020204" pitchFamily="34" charset="0"/>
            </a:endParaRPr>
          </a:p>
          <a:p>
            <a:r>
              <a:rPr lang="en-AU" sz="1600" u="sng" dirty="0" smtClean="0">
                <a:latin typeface="Arial" panose="020B0604020202020204" pitchFamily="34" charset="0"/>
                <a:cs typeface="Arial" panose="020B0604020202020204" pitchFamily="34" charset="0"/>
              </a:rPr>
              <a:t>Paraphrase/Summarise or Quote:</a:t>
            </a:r>
            <a:r>
              <a:rPr lang="en-AU" sz="1600" dirty="0" smtClean="0">
                <a:latin typeface="Arial" panose="020B0604020202020204" pitchFamily="34" charset="0"/>
                <a:cs typeface="Arial" panose="020B0604020202020204" pitchFamily="34" charset="0"/>
              </a:rPr>
              <a:t> write the idea/text in your own words and style (usually preferred) or you can “</a:t>
            </a:r>
            <a:r>
              <a:rPr lang="en-AU" sz="1600" dirty="0">
                <a:latin typeface="Arial" panose="020B0604020202020204" pitchFamily="34" charset="0"/>
                <a:cs typeface="Arial" panose="020B0604020202020204" pitchFamily="34" charset="0"/>
              </a:rPr>
              <a:t>quote</a:t>
            </a:r>
            <a:r>
              <a:rPr lang="en-AU" sz="1600" dirty="0" smtClean="0">
                <a:latin typeface="Arial" panose="020B0604020202020204" pitchFamily="34" charset="0"/>
                <a:cs typeface="Arial" panose="020B0604020202020204" pitchFamily="34" charset="0"/>
              </a:rPr>
              <a:t>” them </a:t>
            </a:r>
            <a:r>
              <a:rPr lang="en-AU" sz="1600" dirty="0">
                <a:latin typeface="Arial" panose="020B0604020202020204" pitchFamily="34" charset="0"/>
                <a:cs typeface="Arial" panose="020B0604020202020204" pitchFamily="34" charset="0"/>
              </a:rPr>
              <a:t>providing author, year and page number(s) from which the original text is taken.</a:t>
            </a:r>
            <a:r>
              <a:rPr lang="en-AU" sz="1600" dirty="0" smtClean="0">
                <a:latin typeface="Arial" panose="020B0604020202020204" pitchFamily="34" charset="0"/>
                <a:cs typeface="Arial" panose="020B0604020202020204" pitchFamily="34" charset="0"/>
              </a:rPr>
              <a:t>.</a:t>
            </a:r>
            <a:r>
              <a:rPr lang="en-AU" sz="1600" u="sng" dirty="0" smtClean="0">
                <a:latin typeface="Arial" panose="020B0604020202020204" pitchFamily="34" charset="0"/>
                <a:cs typeface="Arial" panose="020B0604020202020204" pitchFamily="34" charset="0"/>
              </a:rPr>
              <a:t> </a:t>
            </a:r>
          </a:p>
          <a:p>
            <a:endParaRPr lang="en-AU" sz="1600" u="sng" dirty="0">
              <a:latin typeface="Arial" panose="020B0604020202020204" pitchFamily="34" charset="0"/>
              <a:cs typeface="Arial" panose="020B0604020202020204" pitchFamily="34" charset="0"/>
            </a:endParaRPr>
          </a:p>
          <a:p>
            <a:r>
              <a:rPr lang="en-AU" sz="1600" u="sng" dirty="0">
                <a:latin typeface="Arial" panose="020B0604020202020204" pitchFamily="34" charset="0"/>
                <a:cs typeface="Arial" panose="020B0604020202020204" pitchFamily="34" charset="0"/>
              </a:rPr>
              <a:t>Acknowledge Your Sources by Referencing</a:t>
            </a:r>
            <a:r>
              <a:rPr lang="en-AU" sz="1600" dirty="0">
                <a:latin typeface="Arial" panose="020B0604020202020204" pitchFamily="34" charset="0"/>
                <a:cs typeface="Arial" panose="020B0604020202020204" pitchFamily="34" charset="0"/>
              </a:rPr>
              <a:t>: </a:t>
            </a:r>
            <a:r>
              <a:rPr lang="en-AU" sz="1600" dirty="0" smtClean="0">
                <a:latin typeface="Arial" panose="020B0604020202020204" pitchFamily="34" charset="0"/>
                <a:cs typeface="Arial" panose="020B0604020202020204" pitchFamily="34" charset="0"/>
              </a:rPr>
              <a:t>for each paraphrase or direct quote you must include an in-text reference with a corresponding end-text reference – the Reference List.</a:t>
            </a:r>
          </a:p>
          <a:p>
            <a:endParaRPr lang="en-AU" sz="1600" dirty="0">
              <a:latin typeface="Arial" panose="020B0604020202020204" pitchFamily="34" charset="0"/>
              <a:cs typeface="Arial" panose="020B0604020202020204" pitchFamily="34" charset="0"/>
            </a:endParaRPr>
          </a:p>
          <a:p>
            <a:r>
              <a:rPr lang="en-AU" sz="1600" u="sng" dirty="0">
                <a:latin typeface="Arial" panose="020B0604020202020204" pitchFamily="34" charset="0"/>
                <a:cs typeface="Arial" panose="020B0604020202020204" pitchFamily="34" charset="0"/>
              </a:rPr>
              <a:t>Check Your Work: </a:t>
            </a:r>
            <a:r>
              <a:rPr lang="en-AU" sz="1600" dirty="0">
                <a:latin typeface="Arial" panose="020B0604020202020204" pitchFamily="34" charset="0"/>
                <a:cs typeface="Arial" panose="020B0604020202020204" pitchFamily="34" charset="0"/>
              </a:rPr>
              <a:t>run your assignment through Turnitin before you submit </a:t>
            </a:r>
            <a:r>
              <a:rPr lang="en-AU" sz="1600" dirty="0" smtClean="0">
                <a:latin typeface="Arial" panose="020B0604020202020204" pitchFamily="34" charset="0"/>
                <a:cs typeface="Arial" panose="020B0604020202020204" pitchFamily="34" charset="0"/>
              </a:rPr>
              <a:t>it, identify any required improvements. Make sure you leave enough time to do this before the submission date.</a:t>
            </a:r>
          </a:p>
          <a:p>
            <a:endParaRPr lang="en-AU" sz="1600" dirty="0">
              <a:latin typeface="Arial" panose="020B0604020202020204" pitchFamily="34" charset="0"/>
              <a:cs typeface="Arial" panose="020B0604020202020204" pitchFamily="34" charset="0"/>
            </a:endParaRPr>
          </a:p>
          <a:p>
            <a:r>
              <a:rPr lang="en-AU" sz="1600" u="sng" dirty="0">
                <a:latin typeface="Arial" panose="020B0604020202020204" pitchFamily="34" charset="0"/>
                <a:cs typeface="Arial" panose="020B0604020202020204" pitchFamily="34" charset="0"/>
              </a:rPr>
              <a:t>Do Not Re-Use Work:</a:t>
            </a:r>
            <a:r>
              <a:rPr lang="en-AU" sz="1600" dirty="0">
                <a:latin typeface="Arial" panose="020B0604020202020204" pitchFamily="34" charset="0"/>
                <a:cs typeface="Arial" panose="020B0604020202020204" pitchFamily="34" charset="0"/>
              </a:rPr>
              <a:t> self-plagiarism is not allowed. If you wish to re-use your own work in another assignment or if you are repeating a unit, you can only do so if the unit coordinator gives you written permission prior to submission.</a:t>
            </a:r>
          </a:p>
        </p:txBody>
      </p:sp>
      <p:sp>
        <p:nvSpPr>
          <p:cNvPr id="6" name="TextBox 5"/>
          <p:cNvSpPr txBox="1"/>
          <p:nvPr/>
        </p:nvSpPr>
        <p:spPr>
          <a:xfrm>
            <a:off x="2502131" y="5911742"/>
            <a:ext cx="6367549" cy="461665"/>
          </a:xfrm>
          <a:prstGeom prst="rect">
            <a:avLst/>
          </a:prstGeom>
          <a:noFill/>
        </p:spPr>
        <p:txBody>
          <a:bodyPr wrap="square" rtlCol="0">
            <a:spAutoFit/>
          </a:bodyPr>
          <a:lstStyle/>
          <a:p>
            <a:r>
              <a:rPr lang="en-AU" sz="1200" dirty="0" smtClean="0"/>
              <a:t>The Student Academic Integrity Website has more information on how to avoid </a:t>
            </a:r>
            <a:r>
              <a:rPr lang="en-AU" sz="1200" dirty="0"/>
              <a:t>Plagiarism: </a:t>
            </a:r>
            <a:r>
              <a:rPr lang="en-AU" sz="1200" dirty="0">
                <a:hlinkClick r:id="rId4"/>
              </a:rPr>
              <a:t>https://</a:t>
            </a:r>
            <a:r>
              <a:rPr lang="en-AU" sz="1200" dirty="0" smtClean="0">
                <a:hlinkClick r:id="rId4"/>
              </a:rPr>
              <a:t>intranet.ecu.edu.au/student/my-studies/academic-integrity/avoiding-academic-misconduct</a:t>
            </a:r>
            <a:r>
              <a:rPr lang="en-AU" sz="1200" dirty="0" smtClean="0"/>
              <a:t> </a:t>
            </a:r>
            <a:endParaRPr lang="en-AU" sz="1200" dirty="0"/>
          </a:p>
        </p:txBody>
      </p:sp>
    </p:spTree>
    <p:extLst>
      <p:ext uri="{BB962C8B-B14F-4D97-AF65-F5344CB8AC3E}">
        <p14:creationId xmlns:p14="http://schemas.microsoft.com/office/powerpoint/2010/main" val="4061595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Referencing </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6" name="TextBox 5"/>
          <p:cNvSpPr txBox="1"/>
          <p:nvPr/>
        </p:nvSpPr>
        <p:spPr>
          <a:xfrm>
            <a:off x="2502131" y="5911742"/>
            <a:ext cx="6367549" cy="461665"/>
          </a:xfrm>
          <a:prstGeom prst="rect">
            <a:avLst/>
          </a:prstGeom>
          <a:noFill/>
        </p:spPr>
        <p:txBody>
          <a:bodyPr wrap="square" rtlCol="0">
            <a:spAutoFit/>
          </a:bodyPr>
          <a:lstStyle/>
          <a:p>
            <a:r>
              <a:rPr lang="en-AU" sz="1200" dirty="0" smtClean="0"/>
              <a:t>The Student Academic Integrity Website has more information on how to avoid </a:t>
            </a:r>
            <a:r>
              <a:rPr lang="en-AU" sz="1200" dirty="0"/>
              <a:t>Plagiarism: </a:t>
            </a:r>
            <a:r>
              <a:rPr lang="en-AU" sz="1200" dirty="0">
                <a:hlinkClick r:id="rId4"/>
              </a:rPr>
              <a:t>https://</a:t>
            </a:r>
            <a:r>
              <a:rPr lang="en-AU" sz="1200" dirty="0" smtClean="0">
                <a:hlinkClick r:id="rId4"/>
              </a:rPr>
              <a:t>intranet.ecu.edu.au/student/my-studies/academic-integrity/avoiding-academic-misconduct</a:t>
            </a:r>
            <a:r>
              <a:rPr lang="en-AU" sz="1200" dirty="0" smtClean="0"/>
              <a:t> </a:t>
            </a:r>
            <a:endParaRPr lang="en-AU" sz="1200" dirty="0"/>
          </a:p>
        </p:txBody>
      </p:sp>
      <p:sp>
        <p:nvSpPr>
          <p:cNvPr id="2" name="TextBox 1"/>
          <p:cNvSpPr txBox="1"/>
          <p:nvPr/>
        </p:nvSpPr>
        <p:spPr>
          <a:xfrm>
            <a:off x="260073" y="762772"/>
            <a:ext cx="8523881" cy="4401205"/>
          </a:xfrm>
          <a:prstGeom prst="rect">
            <a:avLst/>
          </a:prstGeom>
          <a:noFill/>
        </p:spPr>
        <p:txBody>
          <a:bodyPr wrap="square" rtlCol="0">
            <a:spAutoFit/>
          </a:bodyPr>
          <a:lstStyle/>
          <a:p>
            <a:r>
              <a:rPr lang="en-AU" dirty="0" smtClean="0"/>
              <a:t>Referencing is the academic practice of acknowledging other people’s work and ideas.  These can be sourced in information sources such as books, journal articles, websites etc.</a:t>
            </a:r>
          </a:p>
          <a:p>
            <a:endParaRPr lang="en-AU" dirty="0" smtClean="0"/>
          </a:p>
          <a:p>
            <a:r>
              <a:rPr lang="en-AU" dirty="0" smtClean="0"/>
              <a:t>In-text referencing is within the body of your work and forms part of your academic writing.</a:t>
            </a:r>
          </a:p>
          <a:p>
            <a:endParaRPr lang="en-AU" dirty="0"/>
          </a:p>
          <a:p>
            <a:r>
              <a:rPr lang="en-AU" dirty="0" smtClean="0"/>
              <a:t>End-text referencing is the corresponding reference that provides the full details of the in-text reference at the end of the assignment.  They form the Reference List and allow the reader to access the full details of the information source.</a:t>
            </a:r>
          </a:p>
          <a:p>
            <a:endParaRPr lang="en-AU" dirty="0"/>
          </a:p>
          <a:p>
            <a:r>
              <a:rPr lang="en-AU" dirty="0" smtClean="0"/>
              <a:t>At ECU the APA Referencing Style is the norm:</a:t>
            </a:r>
          </a:p>
          <a:p>
            <a:r>
              <a:rPr lang="en-AU" dirty="0"/>
              <a:t> </a:t>
            </a:r>
            <a:r>
              <a:rPr lang="en-AU" dirty="0" smtClean="0"/>
              <a:t>      </a:t>
            </a:r>
            <a:r>
              <a:rPr lang="en-AU" sz="1400" dirty="0" smtClean="0"/>
              <a:t>Check out the ECU Referencing Library Guide:</a:t>
            </a:r>
            <a:r>
              <a:rPr lang="en-US" sz="1400" dirty="0">
                <a:latin typeface="Arial" panose="020B0604020202020204" pitchFamily="34" charset="0"/>
                <a:cs typeface="Arial" panose="020B0604020202020204" pitchFamily="34" charset="0"/>
                <a:hlinkClick r:id="rId5"/>
              </a:rPr>
              <a:t> https://</a:t>
            </a:r>
            <a:r>
              <a:rPr lang="en-US" sz="1400" dirty="0" smtClean="0">
                <a:latin typeface="Arial" panose="020B0604020202020204" pitchFamily="34" charset="0"/>
                <a:cs typeface="Arial" panose="020B0604020202020204" pitchFamily="34" charset="0"/>
                <a:hlinkClick r:id="rId5"/>
              </a:rPr>
              <a:t>ecu.au.libguides.com/referencing</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help on how to in-text reference as part of your academic writing</a:t>
            </a:r>
          </a:p>
          <a:p>
            <a:r>
              <a:rPr lang="en-AU" dirty="0" smtClean="0"/>
              <a:t>       </a:t>
            </a:r>
            <a:r>
              <a:rPr lang="en-US" sz="1400" dirty="0" smtClean="0">
                <a:latin typeface="Arial" panose="020B0604020202020204" pitchFamily="34" charset="0"/>
                <a:cs typeface="Arial" panose="020B0604020202020204" pitchFamily="34" charset="0"/>
              </a:rPr>
              <a:t>Check </a:t>
            </a:r>
            <a:r>
              <a:rPr lang="en-US" sz="1400" dirty="0">
                <a:latin typeface="Arial" panose="020B0604020202020204" pitchFamily="34" charset="0"/>
                <a:cs typeface="Arial" panose="020B0604020202020204" pitchFamily="34" charset="0"/>
              </a:rPr>
              <a:t>out the Academic Skills Centre workshops both on campus and </a:t>
            </a:r>
            <a:r>
              <a:rPr lang="en-US" sz="1400" dirty="0" smtClean="0">
                <a:latin typeface="Arial" panose="020B0604020202020204" pitchFamily="34" charset="0"/>
                <a:cs typeface="Arial" panose="020B0604020202020204" pitchFamily="34" charset="0"/>
              </a:rPr>
              <a:t>online</a:t>
            </a:r>
          </a:p>
          <a:p>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hlinkClick r:id="rId6"/>
              </a:rPr>
              <a:t>https</a:t>
            </a:r>
            <a:r>
              <a:rPr lang="en-US" sz="1400" dirty="0">
                <a:latin typeface="Arial" panose="020B0604020202020204" pitchFamily="34" charset="0"/>
                <a:cs typeface="Arial" panose="020B0604020202020204" pitchFamily="34" charset="0"/>
                <a:hlinkClick r:id="rId6"/>
              </a:rPr>
              <a:t>://intranet.ecu.edu.au/student/my-studies/study-assistance/academic-skills-centre</a:t>
            </a:r>
            <a:endParaRPr lang="en-AU" sz="1400" dirty="0"/>
          </a:p>
        </p:txBody>
      </p:sp>
    </p:spTree>
    <p:extLst>
      <p:ext uri="{BB962C8B-B14F-4D97-AF65-F5344CB8AC3E}">
        <p14:creationId xmlns:p14="http://schemas.microsoft.com/office/powerpoint/2010/main" val="2266836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Turnitin</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6" name="TextBox 5"/>
          <p:cNvSpPr txBox="1"/>
          <p:nvPr/>
        </p:nvSpPr>
        <p:spPr>
          <a:xfrm>
            <a:off x="2502131" y="5911742"/>
            <a:ext cx="6367549" cy="461665"/>
          </a:xfrm>
          <a:prstGeom prst="rect">
            <a:avLst/>
          </a:prstGeom>
          <a:noFill/>
        </p:spPr>
        <p:txBody>
          <a:bodyPr wrap="square" rtlCol="0">
            <a:spAutoFit/>
          </a:bodyPr>
          <a:lstStyle/>
          <a:p>
            <a:r>
              <a:rPr lang="en-AU" sz="1200" dirty="0" smtClean="0"/>
              <a:t>The Student Academic Integrity Website has more information on how to avoid </a:t>
            </a:r>
            <a:r>
              <a:rPr lang="en-AU" sz="1200" dirty="0"/>
              <a:t>Plagiarism: </a:t>
            </a:r>
            <a:r>
              <a:rPr lang="en-AU" sz="1200" dirty="0">
                <a:hlinkClick r:id="rId4"/>
              </a:rPr>
              <a:t>https://</a:t>
            </a:r>
            <a:r>
              <a:rPr lang="en-AU" sz="1200" dirty="0" smtClean="0">
                <a:hlinkClick r:id="rId4"/>
              </a:rPr>
              <a:t>intranet.ecu.edu.au/student/my-studies/academic-integrity/avoiding-academic-misconduct</a:t>
            </a:r>
            <a:r>
              <a:rPr lang="en-AU" sz="1200" dirty="0" smtClean="0"/>
              <a:t> </a:t>
            </a:r>
            <a:endParaRPr lang="en-AU" sz="1200" dirty="0"/>
          </a:p>
        </p:txBody>
      </p:sp>
      <p:grpSp>
        <p:nvGrpSpPr>
          <p:cNvPr id="7" name="Group 6"/>
          <p:cNvGrpSpPr/>
          <p:nvPr/>
        </p:nvGrpSpPr>
        <p:grpSpPr>
          <a:xfrm>
            <a:off x="174567" y="968548"/>
            <a:ext cx="8547935" cy="4515732"/>
            <a:chOff x="263352" y="1984282"/>
            <a:chExt cx="11081536" cy="4392323"/>
          </a:xfrm>
        </p:grpSpPr>
        <p:pic>
          <p:nvPicPr>
            <p:cNvPr id="8" name="Picture 7">
              <a:extLst>
                <a:ext uri="{FF2B5EF4-FFF2-40B4-BE49-F238E27FC236}">
                  <a16:creationId xmlns:a16="http://schemas.microsoft.com/office/drawing/2014/main" id="{E1D84B9C-E89B-4DA1-AC6B-CB8D44732785}"/>
                </a:ext>
              </a:extLst>
            </p:cNvPr>
            <p:cNvPicPr>
              <a:picLocks noChangeAspect="1"/>
            </p:cNvPicPr>
            <p:nvPr/>
          </p:nvPicPr>
          <p:blipFill>
            <a:blip r:embed="rId5"/>
            <a:stretch>
              <a:fillRect/>
            </a:stretch>
          </p:blipFill>
          <p:spPr>
            <a:xfrm>
              <a:off x="2341827" y="3903472"/>
              <a:ext cx="7118747" cy="982976"/>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7066CE15-182A-426F-B03C-00511B55ECAA}"/>
                </a:ext>
              </a:extLst>
            </p:cNvPr>
            <p:cNvPicPr>
              <a:picLocks noChangeAspect="1"/>
            </p:cNvPicPr>
            <p:nvPr/>
          </p:nvPicPr>
          <p:blipFill>
            <a:blip r:embed="rId6"/>
            <a:stretch>
              <a:fillRect/>
            </a:stretch>
          </p:blipFill>
          <p:spPr>
            <a:xfrm>
              <a:off x="3092053" y="5871063"/>
              <a:ext cx="6007894" cy="505542"/>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F3B08106-0C1B-4FE6-919F-01B7FC64C24E}"/>
                </a:ext>
              </a:extLst>
            </p:cNvPr>
            <p:cNvSpPr txBox="1"/>
            <p:nvPr/>
          </p:nvSpPr>
          <p:spPr>
            <a:xfrm>
              <a:off x="4392615" y="3345624"/>
              <a:ext cx="3017173" cy="253916"/>
            </a:xfrm>
            <a:prstGeom prst="rect">
              <a:avLst/>
            </a:prstGeom>
            <a:noFill/>
          </p:spPr>
          <p:txBody>
            <a:bodyPr wrap="none" rtlCol="0">
              <a:spAutoFit/>
            </a:bodyPr>
            <a:lstStyle/>
            <a:p>
              <a:r>
                <a:rPr lang="en-AU"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Turnitin highlight inside student assignment</a:t>
              </a:r>
            </a:p>
          </p:txBody>
        </p:sp>
        <p:sp>
          <p:nvSpPr>
            <p:cNvPr id="11" name="TextBox 10">
              <a:extLst>
                <a:ext uri="{FF2B5EF4-FFF2-40B4-BE49-F238E27FC236}">
                  <a16:creationId xmlns:a16="http://schemas.microsoft.com/office/drawing/2014/main" id="{1ECF5C96-0157-4848-AC68-AE75E79F3B36}"/>
                </a:ext>
              </a:extLst>
            </p:cNvPr>
            <p:cNvSpPr txBox="1"/>
            <p:nvPr/>
          </p:nvSpPr>
          <p:spPr>
            <a:xfrm>
              <a:off x="3918962" y="5420643"/>
              <a:ext cx="4354077" cy="253916"/>
            </a:xfrm>
            <a:prstGeom prst="rect">
              <a:avLst/>
            </a:prstGeom>
            <a:noFill/>
          </p:spPr>
          <p:txBody>
            <a:bodyPr wrap="none" rtlCol="0">
              <a:spAutoFit/>
            </a:bodyPr>
            <a:lstStyle/>
            <a:p>
              <a:r>
                <a:rPr lang="en-AU" sz="10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Turnitin similarity score reported at end of assignment document</a:t>
              </a:r>
            </a:p>
          </p:txBody>
        </p:sp>
        <p:sp>
          <p:nvSpPr>
            <p:cNvPr id="12" name="Arrow: Down 8">
              <a:extLst>
                <a:ext uri="{FF2B5EF4-FFF2-40B4-BE49-F238E27FC236}">
                  <a16:creationId xmlns:a16="http://schemas.microsoft.com/office/drawing/2014/main" id="{F791AF83-EBD6-44C9-B85F-7A8F8E004A11}"/>
                </a:ext>
              </a:extLst>
            </p:cNvPr>
            <p:cNvSpPr/>
            <p:nvPr/>
          </p:nvSpPr>
          <p:spPr>
            <a:xfrm>
              <a:off x="5656661" y="4915387"/>
              <a:ext cx="878681" cy="421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3" name="TextBox 12">
              <a:extLst>
                <a:ext uri="{FF2B5EF4-FFF2-40B4-BE49-F238E27FC236}">
                  <a16:creationId xmlns:a16="http://schemas.microsoft.com/office/drawing/2014/main" id="{ADB1AE7A-D0DA-4D89-9160-44A9603DDAE4}"/>
                </a:ext>
              </a:extLst>
            </p:cNvPr>
            <p:cNvSpPr txBox="1"/>
            <p:nvPr/>
          </p:nvSpPr>
          <p:spPr>
            <a:xfrm>
              <a:off x="263352" y="1984282"/>
              <a:ext cx="11081536" cy="1169551"/>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The following is an extract from a student assignment that lead to an Academic Misconduct investigation and eventually zero marks as 75% of the assignment was copied and pasted in a similar way.  The main issues here include:</a:t>
              </a:r>
            </a:p>
            <a:p>
              <a:pPr marL="257175" indent="-257175" algn="just">
                <a:buFont typeface="+mj-lt"/>
                <a:buAutoNum type="arabicPeriod"/>
              </a:pPr>
              <a:r>
                <a:rPr lang="en-AU" sz="1400" dirty="0">
                  <a:latin typeface="Arial" panose="020B0604020202020204" pitchFamily="34" charset="0"/>
                  <a:cs typeface="Arial" panose="020B0604020202020204" pitchFamily="34" charset="0"/>
                </a:rPr>
                <a:t>No author, year or page number (or paragraph number)</a:t>
              </a:r>
            </a:p>
            <a:p>
              <a:pPr marL="257175" indent="-257175" algn="just">
                <a:buFont typeface="+mj-lt"/>
                <a:buAutoNum type="arabicPeriod"/>
              </a:pPr>
              <a:r>
                <a:rPr lang="en-AU" sz="1400" dirty="0">
                  <a:latin typeface="Arial" panose="020B0604020202020204" pitchFamily="34" charset="0"/>
                  <a:cs typeface="Arial" panose="020B0604020202020204" pitchFamily="34" charset="0"/>
                </a:rPr>
                <a:t>No “ “ quotes around the text to indicate it has been taken word for word from the original source</a:t>
              </a:r>
            </a:p>
            <a:p>
              <a:pPr marL="257175" indent="-257175" algn="just">
                <a:buFont typeface="+mj-lt"/>
                <a:buAutoNum type="arabicPeriod"/>
              </a:pPr>
              <a:r>
                <a:rPr lang="en-AU" sz="1400" dirty="0">
                  <a:latin typeface="Arial" panose="020B0604020202020204" pitchFamily="34" charset="0"/>
                  <a:cs typeface="Arial" panose="020B0604020202020204" pitchFamily="34" charset="0"/>
                </a:rPr>
                <a:t>A low quality, non-academic source</a:t>
              </a:r>
            </a:p>
          </p:txBody>
        </p:sp>
      </p:grpSp>
    </p:spTree>
    <p:extLst>
      <p:ext uri="{BB962C8B-B14F-4D97-AF65-F5344CB8AC3E}">
        <p14:creationId xmlns:p14="http://schemas.microsoft.com/office/powerpoint/2010/main" val="2110072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about these examples?</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6" name="TextBox 5"/>
          <p:cNvSpPr txBox="1"/>
          <p:nvPr/>
        </p:nvSpPr>
        <p:spPr>
          <a:xfrm>
            <a:off x="2502131" y="5911742"/>
            <a:ext cx="6367549" cy="461665"/>
          </a:xfrm>
          <a:prstGeom prst="rect">
            <a:avLst/>
          </a:prstGeom>
          <a:noFill/>
        </p:spPr>
        <p:txBody>
          <a:bodyPr wrap="square" rtlCol="0">
            <a:spAutoFit/>
          </a:bodyPr>
          <a:lstStyle/>
          <a:p>
            <a:r>
              <a:rPr lang="en-AU" sz="1200" dirty="0" smtClean="0"/>
              <a:t>The Student Academic Integrity Website has more information on how to avoid </a:t>
            </a:r>
            <a:r>
              <a:rPr lang="en-AU" sz="1200" dirty="0"/>
              <a:t>Plagiarism: </a:t>
            </a:r>
            <a:r>
              <a:rPr lang="en-AU" sz="1200" dirty="0">
                <a:hlinkClick r:id="rId4"/>
              </a:rPr>
              <a:t>https://</a:t>
            </a:r>
            <a:r>
              <a:rPr lang="en-AU" sz="1200" dirty="0" smtClean="0">
                <a:hlinkClick r:id="rId4"/>
              </a:rPr>
              <a:t>intranet.ecu.edu.au/student/my-studies/academic-integrity/avoiding-academic-misconduct</a:t>
            </a:r>
            <a:r>
              <a:rPr lang="en-AU" sz="1200" dirty="0" smtClean="0"/>
              <a:t> </a:t>
            </a:r>
            <a:endParaRPr lang="en-AU" sz="1200" dirty="0"/>
          </a:p>
        </p:txBody>
      </p:sp>
      <p:pic>
        <p:nvPicPr>
          <p:cNvPr id="7" name="Picture 6"/>
          <p:cNvPicPr>
            <a:picLocks noChangeAspect="1"/>
          </p:cNvPicPr>
          <p:nvPr/>
        </p:nvPicPr>
        <p:blipFill>
          <a:blip r:embed="rId5"/>
          <a:stretch>
            <a:fillRect/>
          </a:stretch>
        </p:blipFill>
        <p:spPr>
          <a:xfrm>
            <a:off x="190500" y="1050409"/>
            <a:ext cx="8819460" cy="1233811"/>
          </a:xfrm>
          <a:prstGeom prst="rect">
            <a:avLst/>
          </a:prstGeom>
        </p:spPr>
      </p:pic>
      <p:pic>
        <p:nvPicPr>
          <p:cNvPr id="8" name="Picture 7"/>
          <p:cNvPicPr>
            <a:picLocks noChangeAspect="1"/>
          </p:cNvPicPr>
          <p:nvPr/>
        </p:nvPicPr>
        <p:blipFill>
          <a:blip r:embed="rId6"/>
          <a:stretch>
            <a:fillRect/>
          </a:stretch>
        </p:blipFill>
        <p:spPr>
          <a:xfrm>
            <a:off x="190500" y="2838417"/>
            <a:ext cx="8595635" cy="1217148"/>
          </a:xfrm>
          <a:prstGeom prst="rect">
            <a:avLst/>
          </a:prstGeom>
        </p:spPr>
      </p:pic>
      <p:sp>
        <p:nvSpPr>
          <p:cNvPr id="9" name="TextBox 8"/>
          <p:cNvSpPr txBox="1"/>
          <p:nvPr/>
        </p:nvSpPr>
        <p:spPr>
          <a:xfrm>
            <a:off x="190500" y="696267"/>
            <a:ext cx="3330852" cy="369332"/>
          </a:xfrm>
          <a:prstGeom prst="rect">
            <a:avLst/>
          </a:prstGeom>
          <a:noFill/>
        </p:spPr>
        <p:txBody>
          <a:bodyPr wrap="square" rtlCol="0">
            <a:spAutoFit/>
          </a:bodyPr>
          <a:lstStyle/>
          <a:p>
            <a:r>
              <a:rPr lang="en-AU" dirty="0" smtClean="0"/>
              <a:t>Example 1:</a:t>
            </a:r>
            <a:endParaRPr lang="en-AU" dirty="0"/>
          </a:p>
        </p:txBody>
      </p:sp>
      <p:sp>
        <p:nvSpPr>
          <p:cNvPr id="10" name="TextBox 9"/>
          <p:cNvSpPr txBox="1"/>
          <p:nvPr/>
        </p:nvSpPr>
        <p:spPr>
          <a:xfrm>
            <a:off x="190500" y="2352734"/>
            <a:ext cx="3330852" cy="369332"/>
          </a:xfrm>
          <a:prstGeom prst="rect">
            <a:avLst/>
          </a:prstGeom>
          <a:noFill/>
        </p:spPr>
        <p:txBody>
          <a:bodyPr wrap="square" rtlCol="0">
            <a:spAutoFit/>
          </a:bodyPr>
          <a:lstStyle/>
          <a:p>
            <a:r>
              <a:rPr lang="en-AU" dirty="0" smtClean="0"/>
              <a:t>Example 2:</a:t>
            </a:r>
            <a:endParaRPr lang="en-AU" dirty="0"/>
          </a:p>
        </p:txBody>
      </p:sp>
      <p:sp>
        <p:nvSpPr>
          <p:cNvPr id="11" name="TextBox 10"/>
          <p:cNvSpPr txBox="1"/>
          <p:nvPr/>
        </p:nvSpPr>
        <p:spPr>
          <a:xfrm>
            <a:off x="190500" y="4067418"/>
            <a:ext cx="3330852" cy="369332"/>
          </a:xfrm>
          <a:prstGeom prst="rect">
            <a:avLst/>
          </a:prstGeom>
          <a:noFill/>
        </p:spPr>
        <p:txBody>
          <a:bodyPr wrap="square" rtlCol="0">
            <a:spAutoFit/>
          </a:bodyPr>
          <a:lstStyle/>
          <a:p>
            <a:r>
              <a:rPr lang="en-AU" dirty="0" smtClean="0"/>
              <a:t>Example 3:</a:t>
            </a:r>
            <a:endParaRPr lang="en-AU" dirty="0"/>
          </a:p>
        </p:txBody>
      </p:sp>
      <p:pic>
        <p:nvPicPr>
          <p:cNvPr id="12" name="Picture 11"/>
          <p:cNvPicPr>
            <a:picLocks noChangeAspect="1"/>
          </p:cNvPicPr>
          <p:nvPr/>
        </p:nvPicPr>
        <p:blipFill>
          <a:blip r:embed="rId7"/>
          <a:stretch>
            <a:fillRect/>
          </a:stretch>
        </p:blipFill>
        <p:spPr>
          <a:xfrm>
            <a:off x="114975" y="4434850"/>
            <a:ext cx="9029025" cy="1044878"/>
          </a:xfrm>
          <a:prstGeom prst="rect">
            <a:avLst/>
          </a:prstGeom>
        </p:spPr>
      </p:pic>
    </p:spTree>
    <p:extLst>
      <p:ext uri="{BB962C8B-B14F-4D97-AF65-F5344CB8AC3E}">
        <p14:creationId xmlns:p14="http://schemas.microsoft.com/office/powerpoint/2010/main" val="2840343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about these examples?</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6" name="TextBox 5"/>
          <p:cNvSpPr txBox="1"/>
          <p:nvPr/>
        </p:nvSpPr>
        <p:spPr>
          <a:xfrm>
            <a:off x="2502131" y="5911742"/>
            <a:ext cx="6367549" cy="461665"/>
          </a:xfrm>
          <a:prstGeom prst="rect">
            <a:avLst/>
          </a:prstGeom>
          <a:noFill/>
        </p:spPr>
        <p:txBody>
          <a:bodyPr wrap="square" rtlCol="0">
            <a:spAutoFit/>
          </a:bodyPr>
          <a:lstStyle/>
          <a:p>
            <a:r>
              <a:rPr lang="en-AU" sz="1200" dirty="0" smtClean="0"/>
              <a:t>The Student Academic Integrity Website has more information on how to avoid </a:t>
            </a:r>
            <a:r>
              <a:rPr lang="en-AU" sz="1200" dirty="0"/>
              <a:t>Plagiarism: </a:t>
            </a:r>
            <a:r>
              <a:rPr lang="en-AU" sz="1200" dirty="0">
                <a:hlinkClick r:id="rId4"/>
              </a:rPr>
              <a:t>https://</a:t>
            </a:r>
            <a:r>
              <a:rPr lang="en-AU" sz="1200" dirty="0" smtClean="0">
                <a:hlinkClick r:id="rId4"/>
              </a:rPr>
              <a:t>intranet.ecu.edu.au/student/my-studies/academic-integrity/avoiding-academic-misconduct</a:t>
            </a:r>
            <a:r>
              <a:rPr lang="en-AU" sz="1200" dirty="0" smtClean="0"/>
              <a:t> </a:t>
            </a:r>
            <a:endParaRPr lang="en-AU" sz="1200" dirty="0"/>
          </a:p>
        </p:txBody>
      </p:sp>
      <p:sp>
        <p:nvSpPr>
          <p:cNvPr id="9" name="TextBox 8"/>
          <p:cNvSpPr txBox="1"/>
          <p:nvPr/>
        </p:nvSpPr>
        <p:spPr>
          <a:xfrm>
            <a:off x="190500" y="696267"/>
            <a:ext cx="3330852" cy="369332"/>
          </a:xfrm>
          <a:prstGeom prst="rect">
            <a:avLst/>
          </a:prstGeom>
          <a:noFill/>
        </p:spPr>
        <p:txBody>
          <a:bodyPr wrap="square" rtlCol="0">
            <a:spAutoFit/>
          </a:bodyPr>
          <a:lstStyle/>
          <a:p>
            <a:r>
              <a:rPr lang="en-AU" dirty="0" smtClean="0"/>
              <a:t>Example 4:</a:t>
            </a:r>
            <a:endParaRPr lang="en-AU" dirty="0"/>
          </a:p>
        </p:txBody>
      </p:sp>
      <p:sp>
        <p:nvSpPr>
          <p:cNvPr id="10" name="TextBox 9"/>
          <p:cNvSpPr txBox="1"/>
          <p:nvPr/>
        </p:nvSpPr>
        <p:spPr>
          <a:xfrm>
            <a:off x="190500" y="2170595"/>
            <a:ext cx="3330852" cy="369332"/>
          </a:xfrm>
          <a:prstGeom prst="rect">
            <a:avLst/>
          </a:prstGeom>
          <a:noFill/>
        </p:spPr>
        <p:txBody>
          <a:bodyPr wrap="square" rtlCol="0">
            <a:spAutoFit/>
          </a:bodyPr>
          <a:lstStyle/>
          <a:p>
            <a:r>
              <a:rPr lang="en-AU" dirty="0" smtClean="0"/>
              <a:t>Example 5:</a:t>
            </a:r>
            <a:endParaRPr lang="en-AU" dirty="0"/>
          </a:p>
        </p:txBody>
      </p:sp>
      <p:sp>
        <p:nvSpPr>
          <p:cNvPr id="11" name="TextBox 10"/>
          <p:cNvSpPr txBox="1"/>
          <p:nvPr/>
        </p:nvSpPr>
        <p:spPr>
          <a:xfrm>
            <a:off x="200691" y="3882752"/>
            <a:ext cx="3330852" cy="369332"/>
          </a:xfrm>
          <a:prstGeom prst="rect">
            <a:avLst/>
          </a:prstGeom>
          <a:noFill/>
        </p:spPr>
        <p:txBody>
          <a:bodyPr wrap="square" rtlCol="0">
            <a:spAutoFit/>
          </a:bodyPr>
          <a:lstStyle/>
          <a:p>
            <a:r>
              <a:rPr lang="en-AU" dirty="0" smtClean="0"/>
              <a:t>Example 6:</a:t>
            </a:r>
            <a:endParaRPr lang="en-AU" dirty="0"/>
          </a:p>
        </p:txBody>
      </p:sp>
      <p:pic>
        <p:nvPicPr>
          <p:cNvPr id="2" name="Picture 1"/>
          <p:cNvPicPr>
            <a:picLocks noChangeAspect="1"/>
          </p:cNvPicPr>
          <p:nvPr/>
        </p:nvPicPr>
        <p:blipFill>
          <a:blip r:embed="rId5"/>
          <a:stretch>
            <a:fillRect/>
          </a:stretch>
        </p:blipFill>
        <p:spPr>
          <a:xfrm>
            <a:off x="190500" y="1167994"/>
            <a:ext cx="8372475" cy="819835"/>
          </a:xfrm>
          <a:prstGeom prst="rect">
            <a:avLst/>
          </a:prstGeom>
        </p:spPr>
      </p:pic>
      <p:pic>
        <p:nvPicPr>
          <p:cNvPr id="13" name="Picture 12"/>
          <p:cNvPicPr>
            <a:picLocks noChangeAspect="1"/>
          </p:cNvPicPr>
          <p:nvPr/>
        </p:nvPicPr>
        <p:blipFill>
          <a:blip r:embed="rId6"/>
          <a:stretch>
            <a:fillRect/>
          </a:stretch>
        </p:blipFill>
        <p:spPr>
          <a:xfrm>
            <a:off x="200691" y="2607151"/>
            <a:ext cx="8857591" cy="1057145"/>
          </a:xfrm>
          <a:prstGeom prst="rect">
            <a:avLst/>
          </a:prstGeom>
        </p:spPr>
      </p:pic>
      <p:pic>
        <p:nvPicPr>
          <p:cNvPr id="14" name="Picture 13"/>
          <p:cNvPicPr>
            <a:picLocks noChangeAspect="1"/>
          </p:cNvPicPr>
          <p:nvPr/>
        </p:nvPicPr>
        <p:blipFill>
          <a:blip r:embed="rId7"/>
          <a:stretch>
            <a:fillRect/>
          </a:stretch>
        </p:blipFill>
        <p:spPr>
          <a:xfrm>
            <a:off x="292782" y="4232643"/>
            <a:ext cx="8625006" cy="863232"/>
          </a:xfrm>
          <a:prstGeom prst="rect">
            <a:avLst/>
          </a:prstGeom>
        </p:spPr>
      </p:pic>
    </p:spTree>
    <p:extLst>
      <p:ext uri="{BB962C8B-B14F-4D97-AF65-F5344CB8AC3E}">
        <p14:creationId xmlns:p14="http://schemas.microsoft.com/office/powerpoint/2010/main" val="206524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Unauthorised Collaboration</a:t>
            </a:r>
            <a:endParaRPr lang="en-US" dirty="0"/>
          </a:p>
        </p:txBody>
      </p:sp>
      <p:pic>
        <p:nvPicPr>
          <p:cNvPr id="5" name="Picture 4"/>
          <p:cNvPicPr>
            <a:picLocks noChangeAspect="1"/>
          </p:cNvPicPr>
          <p:nvPr/>
        </p:nvPicPr>
        <p:blipFill>
          <a:blip r:embed="rId3"/>
          <a:stretch>
            <a:fillRect/>
          </a:stretch>
        </p:blipFill>
        <p:spPr>
          <a:xfrm>
            <a:off x="6226741" y="5982641"/>
            <a:ext cx="2005758" cy="737680"/>
          </a:xfrm>
          <a:prstGeom prst="rect">
            <a:avLst/>
          </a:prstGeom>
        </p:spPr>
      </p:pic>
      <p:pic>
        <p:nvPicPr>
          <p:cNvPr id="6" name="Content Placeholder 5">
            <a:extLst>
              <a:ext uri="{FF2B5EF4-FFF2-40B4-BE49-F238E27FC236}">
                <a16:creationId xmlns:a16="http://schemas.microsoft.com/office/drawing/2014/main" id="{00E19E5A-242D-F747-9038-C7B3626BC568}"/>
              </a:ext>
            </a:extLst>
          </p:cNvPr>
          <p:cNvPicPr>
            <a:picLocks noGrp="1" noChangeAspect="1"/>
          </p:cNvPicPr>
          <p:nvPr>
            <p:ph sz="half" idx="1"/>
          </p:nvPr>
        </p:nvPicPr>
        <p:blipFill>
          <a:blip r:embed="rId4"/>
          <a:stretch>
            <a:fillRect/>
          </a:stretch>
        </p:blipFill>
        <p:spPr>
          <a:xfrm>
            <a:off x="723624" y="1176776"/>
            <a:ext cx="7508875" cy="4224222"/>
          </a:xfrm>
          <a:prstGeom prst="rect">
            <a:avLst/>
          </a:prstGeom>
        </p:spPr>
      </p:pic>
    </p:spTree>
    <p:extLst>
      <p:ext uri="{BB962C8B-B14F-4D97-AF65-F5344CB8AC3E}">
        <p14:creationId xmlns:p14="http://schemas.microsoft.com/office/powerpoint/2010/main" val="238129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Unauthorised Collaboration</a:t>
            </a:r>
            <a:endParaRPr lang="en-US" dirty="0"/>
          </a:p>
        </p:txBody>
      </p:sp>
      <p:pic>
        <p:nvPicPr>
          <p:cNvPr id="5" name="Picture 4"/>
          <p:cNvPicPr>
            <a:picLocks noChangeAspect="1"/>
          </p:cNvPicPr>
          <p:nvPr/>
        </p:nvPicPr>
        <p:blipFill>
          <a:blip r:embed="rId3"/>
          <a:stretch>
            <a:fillRect/>
          </a:stretch>
        </p:blipFill>
        <p:spPr>
          <a:xfrm>
            <a:off x="6226741" y="5982641"/>
            <a:ext cx="2005758" cy="737680"/>
          </a:xfrm>
          <a:prstGeom prst="rect">
            <a:avLst/>
          </a:prstGeom>
        </p:spPr>
      </p:pic>
      <p:pic>
        <p:nvPicPr>
          <p:cNvPr id="7" name="Content Placeholder 6">
            <a:extLst>
              <a:ext uri="{FF2B5EF4-FFF2-40B4-BE49-F238E27FC236}">
                <a16:creationId xmlns:a16="http://schemas.microsoft.com/office/drawing/2014/main" id="{1FC9E31E-396D-9844-B5A3-B4BDAB2E7D09}"/>
              </a:ext>
            </a:extLst>
          </p:cNvPr>
          <p:cNvPicPr>
            <a:picLocks noGrp="1" noChangeAspect="1"/>
          </p:cNvPicPr>
          <p:nvPr>
            <p:ph sz="half" idx="1"/>
          </p:nvPr>
        </p:nvPicPr>
        <p:blipFill>
          <a:blip r:embed="rId4"/>
          <a:stretch>
            <a:fillRect/>
          </a:stretch>
        </p:blipFill>
        <p:spPr>
          <a:xfrm>
            <a:off x="653646" y="1214183"/>
            <a:ext cx="7508875" cy="4224222"/>
          </a:xfrm>
          <a:prstGeom prst="rect">
            <a:avLst/>
          </a:prstGeom>
        </p:spPr>
      </p:pic>
    </p:spTree>
    <p:extLst>
      <p:ext uri="{BB962C8B-B14F-4D97-AF65-F5344CB8AC3E}">
        <p14:creationId xmlns:p14="http://schemas.microsoft.com/office/powerpoint/2010/main" val="98122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5693" y="986455"/>
            <a:ext cx="8016806" cy="3050322"/>
          </a:xfrm>
        </p:spPr>
        <p:txBody>
          <a:bodyPr>
            <a:normAutofit/>
          </a:bodyPr>
          <a:lstStyle/>
          <a:p>
            <a:r>
              <a:rPr lang="en-AU" sz="1600" u="sng" dirty="0"/>
              <a:t>Do Not Share Your Work:</a:t>
            </a:r>
            <a:r>
              <a:rPr lang="en-AU" sz="1600" dirty="0"/>
              <a:t> it is ok for students to problem solve or offer each other advice, but </a:t>
            </a:r>
            <a:r>
              <a:rPr lang="en-AU" sz="1600" b="1" dirty="0"/>
              <a:t>never</a:t>
            </a:r>
            <a:r>
              <a:rPr lang="en-AU" sz="1600" dirty="0"/>
              <a:t> share your work with other students.  Approximately half of collusion cases arise from one student giving their assignment work to a peer as a ‘guide’ to approaching the assignment, after which the recipient immediately submits the assignment as their own. </a:t>
            </a:r>
            <a:r>
              <a:rPr lang="en-AU" sz="1600" dirty="0" smtClean="0"/>
              <a:t>This </a:t>
            </a:r>
            <a:r>
              <a:rPr lang="en-AU" sz="1600" dirty="0"/>
              <a:t>results in both students in an Academic Misconduct investigation.</a:t>
            </a:r>
          </a:p>
          <a:p>
            <a:r>
              <a:rPr lang="en-AU" sz="1600" u="sng" dirty="0"/>
              <a:t>Do Not Work Side by Side: </a:t>
            </a:r>
            <a:r>
              <a:rPr lang="en-AU" sz="1600" dirty="0"/>
              <a:t>sometimes two or more students will work as an unofficial team on an assignment problem which leads to these students submitting work that is very similar or identical. This results in these students </a:t>
            </a:r>
            <a:r>
              <a:rPr lang="en-AU" sz="1600" dirty="0" smtClean="0"/>
              <a:t>being part of an </a:t>
            </a:r>
            <a:r>
              <a:rPr lang="en-AU" sz="1600" dirty="0"/>
              <a:t>Academic Misconduct investigation.</a:t>
            </a:r>
          </a:p>
          <a:p>
            <a:endParaRPr lang="en-US" dirty="0"/>
          </a:p>
        </p:txBody>
      </p:sp>
      <p:sp>
        <p:nvSpPr>
          <p:cNvPr id="3" name="Title 2"/>
          <p:cNvSpPr>
            <a:spLocks noGrp="1"/>
          </p:cNvSpPr>
          <p:nvPr>
            <p:ph type="title"/>
          </p:nvPr>
        </p:nvSpPr>
        <p:spPr/>
        <p:txBody>
          <a:bodyPr/>
          <a:lstStyle/>
          <a:p>
            <a:r>
              <a:rPr lang="en-US" dirty="0" smtClean="0"/>
              <a:t>Avoiding Unauthorised Collaboration</a:t>
            </a:r>
            <a:endParaRPr lang="en-US" dirty="0"/>
          </a:p>
        </p:txBody>
      </p:sp>
      <p:pic>
        <p:nvPicPr>
          <p:cNvPr id="5" name="Picture 4"/>
          <p:cNvPicPr>
            <a:picLocks noChangeAspect="1"/>
          </p:cNvPicPr>
          <p:nvPr/>
        </p:nvPicPr>
        <p:blipFill>
          <a:blip r:embed="rId3"/>
          <a:stretch>
            <a:fillRect/>
          </a:stretch>
        </p:blipFill>
        <p:spPr>
          <a:xfrm>
            <a:off x="6890442" y="5907828"/>
            <a:ext cx="2005758" cy="737680"/>
          </a:xfrm>
          <a:prstGeom prst="rect">
            <a:avLst/>
          </a:prstGeom>
        </p:spPr>
      </p:pic>
      <p:sp>
        <p:nvSpPr>
          <p:cNvPr id="6" name="TextBox 5"/>
          <p:cNvSpPr txBox="1"/>
          <p:nvPr/>
        </p:nvSpPr>
        <p:spPr>
          <a:xfrm>
            <a:off x="345799" y="5635302"/>
            <a:ext cx="6045948" cy="923330"/>
          </a:xfrm>
          <a:prstGeom prst="rect">
            <a:avLst/>
          </a:prstGeom>
          <a:noFill/>
        </p:spPr>
        <p:txBody>
          <a:bodyPr wrap="square" rtlCol="0">
            <a:spAutoFit/>
          </a:bodyPr>
          <a:lstStyle/>
          <a:p>
            <a:r>
              <a:rPr lang="en-AU" dirty="0" smtClean="0">
                <a:solidFill>
                  <a:srgbClr val="C00000"/>
                </a:solidFill>
              </a:rPr>
              <a:t>If you are an International </a:t>
            </a:r>
            <a:r>
              <a:rPr lang="en-AU" dirty="0">
                <a:solidFill>
                  <a:srgbClr val="C00000"/>
                </a:solidFill>
              </a:rPr>
              <a:t>students be AWARE of this academic practice as it may be different from your home country.</a:t>
            </a:r>
          </a:p>
          <a:p>
            <a:endParaRPr lang="en-AU" dirty="0">
              <a:solidFill>
                <a:srgbClr val="C00000"/>
              </a:solidFill>
            </a:endParaRPr>
          </a:p>
        </p:txBody>
      </p:sp>
      <p:sp>
        <p:nvSpPr>
          <p:cNvPr id="7" name="TextBox 6"/>
          <p:cNvSpPr txBox="1"/>
          <p:nvPr/>
        </p:nvSpPr>
        <p:spPr>
          <a:xfrm>
            <a:off x="215693" y="3895676"/>
            <a:ext cx="8680507" cy="1600438"/>
          </a:xfrm>
          <a:prstGeom prst="rect">
            <a:avLst/>
          </a:prstGeom>
          <a:noFill/>
        </p:spPr>
        <p:txBody>
          <a:bodyPr wrap="square" rtlCol="0">
            <a:spAutoFit/>
          </a:bodyPr>
          <a:lstStyle/>
          <a:p>
            <a:r>
              <a:rPr lang="en-AU" sz="1400" dirty="0">
                <a:solidFill>
                  <a:srgbClr val="002060"/>
                </a:solidFill>
                <a:latin typeface="Arial" panose="020B0604020202020204" pitchFamily="34" charset="0"/>
                <a:cs typeface="Arial" panose="020B0604020202020204" pitchFamily="34" charset="0"/>
              </a:rPr>
              <a:t>Note: Meeting with peers to discuss aspects of your learning, sharing ideas or even relevant articles for your assessment is part of your learning and being immersed in an academic community.   It is not collusion if you then build from these discussions your own thoughts, ideas or arguments, and are trusted by your peers to present YOUR work for assessment. Remember your responsibilities as part of ECU and the wider global academic </a:t>
            </a:r>
            <a:r>
              <a:rPr lang="en-AU" sz="1400" dirty="0" smtClean="0">
                <a:solidFill>
                  <a:srgbClr val="002060"/>
                </a:solidFill>
                <a:latin typeface="Arial" panose="020B0604020202020204" pitchFamily="34" charset="0"/>
                <a:cs typeface="Arial" panose="020B0604020202020204" pitchFamily="34" charset="0"/>
              </a:rPr>
              <a:t>community</a:t>
            </a:r>
            <a:r>
              <a:rPr lang="en-AU" sz="1400" dirty="0">
                <a:solidFill>
                  <a:srgbClr val="002060"/>
                </a:solidFill>
                <a:latin typeface="Arial" panose="020B0604020202020204" pitchFamily="34" charset="0"/>
                <a:cs typeface="Arial" panose="020B0604020202020204" pitchFamily="34" charset="0"/>
              </a:rPr>
              <a:t>. Also remember that your lecturers will rarely, if ever, set an assignment where they expect to see identical work submitted as part of an individual assessment.</a:t>
            </a:r>
          </a:p>
          <a:p>
            <a:endParaRPr lang="en-A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889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800" dirty="0" smtClean="0"/>
              <a:t>Scenario One:</a:t>
            </a:r>
          </a:p>
          <a:p>
            <a:r>
              <a:rPr lang="en-US" sz="1800" dirty="0" smtClean="0"/>
              <a:t>A student is struggling with an assignment and contacts the Academic Skills Centre to seek the help of a Learning Adviser.  They explain how to improve the draft assignment or better meet the assignment  requirements.  </a:t>
            </a:r>
          </a:p>
          <a:p>
            <a:endParaRPr lang="en-US" sz="1800" dirty="0"/>
          </a:p>
          <a:p>
            <a:r>
              <a:rPr lang="en-US" sz="1800" dirty="0" smtClean="0"/>
              <a:t>Scenario Two:</a:t>
            </a:r>
          </a:p>
          <a:p>
            <a:r>
              <a:rPr lang="en-US" sz="1800" dirty="0" smtClean="0"/>
              <a:t>Five students are working on their group assignment.  They divide the assignment into five equal parts and each complete one.  One student collates the work and submits it on behalf of the group</a:t>
            </a:r>
          </a:p>
          <a:p>
            <a:endParaRPr lang="en-US" dirty="0"/>
          </a:p>
          <a:p>
            <a:r>
              <a:rPr lang="en-US" sz="1800" dirty="0" smtClean="0"/>
              <a:t>Scenario Three:</a:t>
            </a:r>
          </a:p>
          <a:p>
            <a:r>
              <a:rPr lang="en-US" sz="1800" dirty="0" smtClean="0"/>
              <a:t>Three students e-mail their assignment drafts to one another.  They all then revise their own drafts to include ideas they hadn’t previously considered, taking care not to copy each other’s ideas word for word.</a:t>
            </a:r>
            <a:endParaRPr lang="en-US" sz="1800" dirty="0"/>
          </a:p>
        </p:txBody>
      </p:sp>
      <p:sp>
        <p:nvSpPr>
          <p:cNvPr id="3" name="Title 2"/>
          <p:cNvSpPr>
            <a:spLocks noGrp="1"/>
          </p:cNvSpPr>
          <p:nvPr>
            <p:ph type="title"/>
          </p:nvPr>
        </p:nvSpPr>
        <p:spPr/>
        <p:txBody>
          <a:bodyPr/>
          <a:lstStyle/>
          <a:p>
            <a:r>
              <a:rPr lang="en-US" dirty="0" smtClean="0"/>
              <a:t>Some scenarios to discuss</a:t>
            </a:r>
            <a:endParaRPr lang="en-US" dirty="0"/>
          </a:p>
        </p:txBody>
      </p:sp>
      <p:pic>
        <p:nvPicPr>
          <p:cNvPr id="5" name="Picture 4"/>
          <p:cNvPicPr>
            <a:picLocks noChangeAspect="1"/>
          </p:cNvPicPr>
          <p:nvPr/>
        </p:nvPicPr>
        <p:blipFill>
          <a:blip r:embed="rId3"/>
          <a:stretch>
            <a:fillRect/>
          </a:stretch>
        </p:blipFill>
        <p:spPr>
          <a:xfrm>
            <a:off x="6438780" y="5876583"/>
            <a:ext cx="2005758" cy="737680"/>
          </a:xfrm>
          <a:prstGeom prst="rect">
            <a:avLst/>
          </a:prstGeom>
        </p:spPr>
      </p:pic>
    </p:spTree>
    <p:extLst>
      <p:ext uri="{BB962C8B-B14F-4D97-AF65-F5344CB8AC3E}">
        <p14:creationId xmlns:p14="http://schemas.microsoft.com/office/powerpoint/2010/main" val="3621056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Contract Cheating</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6" name="Content Placeholder 5">
            <a:extLst>
              <a:ext uri="{FF2B5EF4-FFF2-40B4-BE49-F238E27FC236}">
                <a16:creationId xmlns:a16="http://schemas.microsoft.com/office/drawing/2014/main" id="{DD2FCFE4-9217-4A49-9096-CA5E91165092}"/>
              </a:ext>
            </a:extLst>
          </p:cNvPr>
          <p:cNvPicPr>
            <a:picLocks noGrp="1" noChangeAspect="1"/>
          </p:cNvPicPr>
          <p:nvPr>
            <p:ph sz="half" idx="1"/>
          </p:nvPr>
        </p:nvPicPr>
        <p:blipFill>
          <a:blip r:embed="rId4"/>
          <a:stretch>
            <a:fillRect/>
          </a:stretch>
        </p:blipFill>
        <p:spPr>
          <a:xfrm>
            <a:off x="723624" y="1155198"/>
            <a:ext cx="7508875" cy="4224222"/>
          </a:xfrm>
          <a:prstGeom prst="rect">
            <a:avLst/>
          </a:prstGeom>
        </p:spPr>
      </p:pic>
    </p:spTree>
    <p:extLst>
      <p:ext uri="{BB962C8B-B14F-4D97-AF65-F5344CB8AC3E}">
        <p14:creationId xmlns:p14="http://schemas.microsoft.com/office/powerpoint/2010/main" val="1932652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academic integrity?</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grpSp>
        <p:nvGrpSpPr>
          <p:cNvPr id="11" name="Group 10"/>
          <p:cNvGrpSpPr/>
          <p:nvPr/>
        </p:nvGrpSpPr>
        <p:grpSpPr>
          <a:xfrm>
            <a:off x="1143000" y="906121"/>
            <a:ext cx="6892637" cy="4805293"/>
            <a:chOff x="581890" y="974156"/>
            <a:chExt cx="7276409" cy="5041467"/>
          </a:xfrm>
        </p:grpSpPr>
        <p:sp>
          <p:nvSpPr>
            <p:cNvPr id="4" name="TextBox 3"/>
            <p:cNvSpPr txBox="1"/>
            <p:nvPr/>
          </p:nvSpPr>
          <p:spPr>
            <a:xfrm>
              <a:off x="3837709" y="3658816"/>
              <a:ext cx="3175462" cy="923330"/>
            </a:xfrm>
            <a:prstGeom prst="rect">
              <a:avLst/>
            </a:prstGeom>
            <a:noFill/>
          </p:spPr>
          <p:txBody>
            <a:bodyPr wrap="square" rtlCol="0">
              <a:spAutoFit/>
            </a:bodyPr>
            <a:lstStyle/>
            <a:p>
              <a:r>
                <a:rPr lang="en-AU" sz="5400" b="1" dirty="0" smtClean="0">
                  <a:solidFill>
                    <a:srgbClr val="00B0F0"/>
                  </a:solidFill>
                  <a:latin typeface="Segoe Print" panose="02000600000000000000" pitchFamily="2" charset="0"/>
                  <a:ea typeface="Segoe UI Historic" panose="020B0502040204020203" pitchFamily="34" charset="0"/>
                  <a:cs typeface="Segoe UI Historic" panose="020B0502040204020203" pitchFamily="34" charset="0"/>
                </a:rPr>
                <a:t>Honesty</a:t>
              </a:r>
              <a:endParaRPr lang="en-AU" sz="5400" b="1" dirty="0">
                <a:solidFill>
                  <a:srgbClr val="00B0F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6" name="TextBox 5"/>
            <p:cNvSpPr txBox="1"/>
            <p:nvPr/>
          </p:nvSpPr>
          <p:spPr>
            <a:xfrm>
              <a:off x="581890" y="2618991"/>
              <a:ext cx="5225935" cy="923330"/>
            </a:xfrm>
            <a:prstGeom prst="rect">
              <a:avLst/>
            </a:prstGeom>
            <a:noFill/>
          </p:spPr>
          <p:txBody>
            <a:bodyPr wrap="square" rtlCol="0">
              <a:spAutoFit/>
            </a:bodyPr>
            <a:lstStyle/>
            <a:p>
              <a:r>
                <a:rPr lang="en-AU" sz="5400" b="1" dirty="0" smtClean="0">
                  <a:solidFill>
                    <a:srgbClr val="FFC000"/>
                  </a:solidFill>
                  <a:latin typeface="Segoe Print" panose="02000600000000000000" pitchFamily="2" charset="0"/>
                  <a:ea typeface="Segoe UI Historic" panose="020B0502040204020203" pitchFamily="34" charset="0"/>
                  <a:cs typeface="Segoe UI Historic" panose="020B0502040204020203" pitchFamily="34" charset="0"/>
                </a:rPr>
                <a:t>Responsibility</a:t>
              </a:r>
              <a:endParaRPr lang="en-AU" sz="5400" b="1" dirty="0">
                <a:solidFill>
                  <a:srgbClr val="FFC00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7" name="TextBox 6"/>
            <p:cNvSpPr txBox="1"/>
            <p:nvPr/>
          </p:nvSpPr>
          <p:spPr>
            <a:xfrm rot="16200000">
              <a:off x="5804746" y="2922245"/>
              <a:ext cx="3183775" cy="923330"/>
            </a:xfrm>
            <a:prstGeom prst="rect">
              <a:avLst/>
            </a:prstGeom>
            <a:noFill/>
          </p:spPr>
          <p:txBody>
            <a:bodyPr wrap="square" rtlCol="0">
              <a:spAutoFit/>
            </a:bodyPr>
            <a:lstStyle/>
            <a:p>
              <a:r>
                <a:rPr lang="en-AU" sz="5400" b="1" dirty="0" smtClean="0">
                  <a:solidFill>
                    <a:srgbClr val="002060"/>
                  </a:solidFill>
                  <a:latin typeface="Segoe Print" panose="02000600000000000000" pitchFamily="2" charset="0"/>
                  <a:ea typeface="Segoe UI Historic" panose="020B0502040204020203" pitchFamily="34" charset="0"/>
                  <a:cs typeface="Segoe UI Historic" panose="020B0502040204020203" pitchFamily="34" charset="0"/>
                </a:rPr>
                <a:t>Fairness</a:t>
              </a:r>
              <a:endParaRPr lang="en-AU" sz="5400" b="1" dirty="0">
                <a:solidFill>
                  <a:srgbClr val="00206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8" name="TextBox 7"/>
            <p:cNvSpPr txBox="1"/>
            <p:nvPr/>
          </p:nvSpPr>
          <p:spPr>
            <a:xfrm>
              <a:off x="759228" y="4023870"/>
              <a:ext cx="3679768" cy="923330"/>
            </a:xfrm>
            <a:prstGeom prst="rect">
              <a:avLst/>
            </a:prstGeom>
            <a:noFill/>
          </p:spPr>
          <p:txBody>
            <a:bodyPr wrap="square" rtlCol="0">
              <a:spAutoFit/>
            </a:bodyPr>
            <a:lstStyle/>
            <a:p>
              <a:r>
                <a:rPr lang="en-AU" sz="5400" b="1" dirty="0" smtClean="0">
                  <a:solidFill>
                    <a:srgbClr val="C00000"/>
                  </a:solidFill>
                  <a:latin typeface="Segoe Print" panose="02000600000000000000" pitchFamily="2" charset="0"/>
                  <a:ea typeface="Segoe UI Historic" panose="020B0502040204020203" pitchFamily="34" charset="0"/>
                  <a:cs typeface="Segoe UI Historic" panose="020B0502040204020203" pitchFamily="34" charset="0"/>
                </a:rPr>
                <a:t>Courage</a:t>
              </a:r>
              <a:endParaRPr lang="en-AU" sz="5400" b="1" dirty="0">
                <a:solidFill>
                  <a:srgbClr val="C0000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9" name="TextBox 8"/>
            <p:cNvSpPr txBox="1"/>
            <p:nvPr/>
          </p:nvSpPr>
          <p:spPr>
            <a:xfrm>
              <a:off x="4749338" y="5092293"/>
              <a:ext cx="3006436" cy="923330"/>
            </a:xfrm>
            <a:prstGeom prst="rect">
              <a:avLst/>
            </a:prstGeom>
            <a:noFill/>
          </p:spPr>
          <p:txBody>
            <a:bodyPr wrap="square" rtlCol="0">
              <a:spAutoFit/>
            </a:bodyPr>
            <a:lstStyle/>
            <a:p>
              <a:r>
                <a:rPr lang="en-AU" sz="5400" b="1" dirty="0" smtClean="0">
                  <a:solidFill>
                    <a:srgbClr val="7030A0"/>
                  </a:solidFill>
                  <a:latin typeface="Segoe Print" panose="02000600000000000000" pitchFamily="2" charset="0"/>
                  <a:ea typeface="Segoe UI Historic" panose="020B0502040204020203" pitchFamily="34" charset="0"/>
                  <a:cs typeface="Segoe UI Historic" panose="020B0502040204020203" pitchFamily="34" charset="0"/>
                </a:rPr>
                <a:t>Respect</a:t>
              </a:r>
              <a:endParaRPr lang="en-AU" sz="5400" b="1" dirty="0">
                <a:solidFill>
                  <a:srgbClr val="7030A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10" name="TextBox 9"/>
            <p:cNvSpPr txBox="1"/>
            <p:nvPr/>
          </p:nvSpPr>
          <p:spPr>
            <a:xfrm rot="16200000">
              <a:off x="4849091" y="1647179"/>
              <a:ext cx="2269375" cy="923330"/>
            </a:xfrm>
            <a:prstGeom prst="rect">
              <a:avLst/>
            </a:prstGeom>
            <a:noFill/>
          </p:spPr>
          <p:txBody>
            <a:bodyPr wrap="square" rtlCol="0">
              <a:spAutoFit/>
            </a:bodyPr>
            <a:lstStyle/>
            <a:p>
              <a:r>
                <a:rPr lang="en-AU" sz="5400" b="1" dirty="0" smtClean="0">
                  <a:solidFill>
                    <a:srgbClr val="00B050"/>
                  </a:solidFill>
                  <a:latin typeface="Segoe Print" panose="02000600000000000000" pitchFamily="2" charset="0"/>
                  <a:ea typeface="Segoe UI Historic" panose="020B0502040204020203" pitchFamily="34" charset="0"/>
                  <a:cs typeface="Segoe UI Historic" panose="020B0502040204020203" pitchFamily="34" charset="0"/>
                </a:rPr>
                <a:t>Trust</a:t>
              </a:r>
              <a:endParaRPr lang="en-AU" sz="5400" b="1" dirty="0">
                <a:solidFill>
                  <a:srgbClr val="00B050"/>
                </a:solidFill>
                <a:latin typeface="Segoe Print" panose="02000600000000000000" pitchFamily="2" charset="0"/>
                <a:ea typeface="Segoe UI Historic" panose="020B0502040204020203" pitchFamily="34" charset="0"/>
                <a:cs typeface="Segoe UI Historic" panose="020B0502040204020203" pitchFamily="34" charset="0"/>
              </a:endParaRPr>
            </a:p>
          </p:txBody>
        </p:sp>
      </p:grpSp>
      <p:sp>
        <p:nvSpPr>
          <p:cNvPr id="12" name="TextBox 11"/>
          <p:cNvSpPr txBox="1"/>
          <p:nvPr/>
        </p:nvSpPr>
        <p:spPr>
          <a:xfrm>
            <a:off x="274320" y="906121"/>
            <a:ext cx="4758269" cy="369332"/>
          </a:xfrm>
          <a:prstGeom prst="rect">
            <a:avLst/>
          </a:prstGeom>
          <a:noFill/>
        </p:spPr>
        <p:txBody>
          <a:bodyPr wrap="square" rtlCol="0">
            <a:spAutoFit/>
          </a:bodyPr>
          <a:lstStyle/>
          <a:p>
            <a:r>
              <a:rPr lang="en-AU" dirty="0" smtClean="0"/>
              <a:t>What do you understand by academic integrity?</a:t>
            </a:r>
            <a:endParaRPr lang="en-AU" dirty="0"/>
          </a:p>
        </p:txBody>
      </p:sp>
      <p:sp>
        <p:nvSpPr>
          <p:cNvPr id="13" name="TextBox 12"/>
          <p:cNvSpPr txBox="1"/>
          <p:nvPr/>
        </p:nvSpPr>
        <p:spPr>
          <a:xfrm>
            <a:off x="7629826" y="6492240"/>
            <a:ext cx="1205346" cy="215444"/>
          </a:xfrm>
          <a:prstGeom prst="rect">
            <a:avLst/>
          </a:prstGeom>
          <a:noFill/>
        </p:spPr>
        <p:txBody>
          <a:bodyPr wrap="square" rtlCol="0">
            <a:spAutoFit/>
          </a:bodyPr>
          <a:lstStyle/>
          <a:p>
            <a:r>
              <a:rPr lang="en-AU" sz="800" dirty="0" smtClean="0"/>
              <a:t>(Fishman, 2014, p.14)</a:t>
            </a:r>
            <a:endParaRPr lang="en-AU" sz="800" dirty="0"/>
          </a:p>
        </p:txBody>
      </p:sp>
    </p:spTree>
    <p:extLst>
      <p:ext uri="{BB962C8B-B14F-4D97-AF65-F5344CB8AC3E}">
        <p14:creationId xmlns:p14="http://schemas.microsoft.com/office/powerpoint/2010/main" val="20389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Contract Cheating</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7" name="Content Placeholder 6">
            <a:extLst>
              <a:ext uri="{FF2B5EF4-FFF2-40B4-BE49-F238E27FC236}">
                <a16:creationId xmlns:a16="http://schemas.microsoft.com/office/drawing/2014/main" id="{A921B888-A710-0744-A931-98086DEBEF0D}"/>
              </a:ext>
            </a:extLst>
          </p:cNvPr>
          <p:cNvPicPr>
            <a:picLocks noGrp="1" noChangeAspect="1"/>
          </p:cNvPicPr>
          <p:nvPr>
            <p:ph sz="half" idx="1"/>
          </p:nvPr>
        </p:nvPicPr>
        <p:blipFill>
          <a:blip r:embed="rId4"/>
          <a:stretch>
            <a:fillRect/>
          </a:stretch>
        </p:blipFill>
        <p:spPr>
          <a:xfrm>
            <a:off x="723624" y="1176776"/>
            <a:ext cx="7508875" cy="4224222"/>
          </a:xfrm>
          <a:prstGeom prst="rect">
            <a:avLst/>
          </a:prstGeom>
        </p:spPr>
      </p:pic>
    </p:spTree>
    <p:extLst>
      <p:ext uri="{BB962C8B-B14F-4D97-AF65-F5344CB8AC3E}">
        <p14:creationId xmlns:p14="http://schemas.microsoft.com/office/powerpoint/2010/main" val="3056671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Avoiding Contract Cheating</a:t>
            </a:r>
            <a:endParaRPr lang="en-US" dirty="0"/>
          </a:p>
        </p:txBody>
      </p:sp>
      <p:pic>
        <p:nvPicPr>
          <p:cNvPr id="5" name="Picture 4"/>
          <p:cNvPicPr>
            <a:picLocks noChangeAspect="1"/>
          </p:cNvPicPr>
          <p:nvPr/>
        </p:nvPicPr>
        <p:blipFill>
          <a:blip r:embed="rId3"/>
          <a:stretch>
            <a:fillRect/>
          </a:stretch>
        </p:blipFill>
        <p:spPr>
          <a:xfrm>
            <a:off x="6730467" y="5907828"/>
            <a:ext cx="2005758" cy="737680"/>
          </a:xfrm>
          <a:prstGeom prst="rect">
            <a:avLst/>
          </a:prstGeom>
        </p:spPr>
      </p:pic>
      <p:sp>
        <p:nvSpPr>
          <p:cNvPr id="6" name="Content Placeholder 2">
            <a:extLst>
              <a:ext uri="{FF2B5EF4-FFF2-40B4-BE49-F238E27FC236}">
                <a16:creationId xmlns:a16="http://schemas.microsoft.com/office/drawing/2014/main" id="{8DC36DBE-9BD9-4111-A506-E8D7F4A4EE58}"/>
              </a:ext>
            </a:extLst>
          </p:cNvPr>
          <p:cNvSpPr txBox="1">
            <a:spLocks/>
          </p:cNvSpPr>
          <p:nvPr/>
        </p:nvSpPr>
        <p:spPr>
          <a:xfrm>
            <a:off x="490655" y="851025"/>
            <a:ext cx="5837718" cy="3983526"/>
          </a:xfrm>
          <a:prstGeom prst="rect">
            <a:avLst/>
          </a:prstGeom>
        </p:spPr>
        <p:txBody>
          <a:bodyPr>
            <a:noAutofit/>
          </a:bodyPr>
          <a:lstStyle>
            <a:lvl1pPr marL="0" indent="0" algn="l" defTabSz="914377" rtl="0" eaLnBrk="1" latinLnBrk="0" hangingPunct="1">
              <a:lnSpc>
                <a:spcPct val="100000"/>
              </a:lnSpc>
              <a:spcBef>
                <a:spcPts val="1000"/>
              </a:spcBef>
              <a:buFont typeface="Arial" panose="020B0604020202020204" pitchFamily="34" charset="0"/>
              <a:buNone/>
              <a:defRPr sz="2133"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u="sng" dirty="0"/>
              <a:t>Do Not Seek External Assistance:</a:t>
            </a:r>
            <a:r>
              <a:rPr lang="en-AU" sz="1600" dirty="0"/>
              <a:t> your lecturers and tutors are paid to assist and advise, but they do not provide answers.  If you seek </a:t>
            </a:r>
            <a:r>
              <a:rPr lang="en-AU" sz="1600" dirty="0" smtClean="0"/>
              <a:t>assistance </a:t>
            </a:r>
            <a:r>
              <a:rPr lang="en-AU" sz="1600" dirty="0"/>
              <a:t>from friends, prior students or external ‘tutors’ and they provide you with content or do some or all of the work for you then this is considered very serious Academic Misconduct.  Actual contract cheating is quite easy to spot by our academic staff and is easily proven during subsequent Academic Misconduct investigations. </a:t>
            </a:r>
          </a:p>
          <a:p>
            <a:r>
              <a:rPr lang="en-AU" sz="1600" u="sng" dirty="0"/>
              <a:t>A Slippery Slope:</a:t>
            </a:r>
            <a:r>
              <a:rPr lang="en-AU" sz="1600" dirty="0"/>
              <a:t> contract cheating can start quite innocently by using paid ‘tutoring’ services, but in the end, if the ‘help’ you </a:t>
            </a:r>
            <a:r>
              <a:rPr lang="en-AU" sz="1600" dirty="0" smtClean="0"/>
              <a:t>receive </a:t>
            </a:r>
            <a:r>
              <a:rPr lang="en-AU" sz="1600" dirty="0"/>
              <a:t>means you still </a:t>
            </a:r>
            <a:r>
              <a:rPr lang="en-AU" sz="1600" dirty="0" smtClean="0"/>
              <a:t>cannot </a:t>
            </a:r>
            <a:r>
              <a:rPr lang="en-AU" sz="1600" dirty="0"/>
              <a:t>do the assessment work yourself (write it, code it, calculate it, analyse it) and you submit that work, it is contract cheating.  Remember, these tutoring services could not care less if you are expelled from university as they have already been paid.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467" y="2154944"/>
            <a:ext cx="1944000" cy="2739462"/>
          </a:xfrm>
          <a:prstGeom prst="rect">
            <a:avLst/>
          </a:prstGeom>
        </p:spPr>
      </p:pic>
      <p:sp>
        <p:nvSpPr>
          <p:cNvPr id="8" name="TextBox 7"/>
          <p:cNvSpPr txBox="1"/>
          <p:nvPr/>
        </p:nvSpPr>
        <p:spPr>
          <a:xfrm>
            <a:off x="6619330" y="812281"/>
            <a:ext cx="2207799" cy="1200329"/>
          </a:xfrm>
          <a:prstGeom prst="rect">
            <a:avLst/>
          </a:prstGeom>
          <a:noFill/>
        </p:spPr>
        <p:txBody>
          <a:bodyPr wrap="square" rtlCol="0">
            <a:spAutoFit/>
          </a:bodyPr>
          <a:lstStyle/>
          <a:p>
            <a:r>
              <a:rPr lang="en-AU" dirty="0" smtClean="0">
                <a:solidFill>
                  <a:srgbClr val="C00000"/>
                </a:solidFill>
              </a:rPr>
              <a:t>Remember the Learning Advisers are also there to help and support you</a:t>
            </a:r>
            <a:r>
              <a:rPr lang="en-AU" dirty="0" smtClean="0"/>
              <a:t>.</a:t>
            </a:r>
            <a:endParaRPr lang="en-AU" dirty="0"/>
          </a:p>
        </p:txBody>
      </p:sp>
      <p:pic>
        <p:nvPicPr>
          <p:cNvPr id="10" name="Picture 9"/>
          <p:cNvPicPr>
            <a:picLocks noChangeAspect="1"/>
          </p:cNvPicPr>
          <p:nvPr/>
        </p:nvPicPr>
        <p:blipFill>
          <a:blip r:embed="rId5"/>
          <a:stretch>
            <a:fillRect/>
          </a:stretch>
        </p:blipFill>
        <p:spPr>
          <a:xfrm>
            <a:off x="695377" y="5140308"/>
            <a:ext cx="5138562" cy="1136360"/>
          </a:xfrm>
          <a:prstGeom prst="rect">
            <a:avLst/>
          </a:prstGeom>
        </p:spPr>
      </p:pic>
      <p:sp>
        <p:nvSpPr>
          <p:cNvPr id="2" name="Rectangle 1"/>
          <p:cNvSpPr/>
          <p:nvPr/>
        </p:nvSpPr>
        <p:spPr>
          <a:xfrm>
            <a:off x="168442" y="6522397"/>
            <a:ext cx="6450888" cy="246221"/>
          </a:xfrm>
          <a:prstGeom prst="rect">
            <a:avLst/>
          </a:prstGeom>
        </p:spPr>
        <p:txBody>
          <a:bodyPr wrap="square">
            <a:spAutoFit/>
          </a:bodyPr>
          <a:lstStyle/>
          <a:p>
            <a:r>
              <a:rPr lang="en-AU" sz="1000" dirty="0">
                <a:hlinkClick r:id="rId6"/>
              </a:rPr>
              <a:t>https://</a:t>
            </a:r>
            <a:r>
              <a:rPr lang="en-AU" sz="1000" dirty="0" smtClean="0">
                <a:hlinkClick r:id="rId6"/>
              </a:rPr>
              <a:t>intranet.ecu.edu.au/student/my-studies/academic-integrity/acting-with-academic-integrity</a:t>
            </a:r>
            <a:endParaRPr lang="en-AU" sz="1000" dirty="0"/>
          </a:p>
        </p:txBody>
      </p:sp>
    </p:spTree>
    <p:extLst>
      <p:ext uri="{BB962C8B-B14F-4D97-AF65-F5344CB8AC3E}">
        <p14:creationId xmlns:p14="http://schemas.microsoft.com/office/powerpoint/2010/main" val="2776502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316288" cy="5623315"/>
          </a:xfrm>
        </p:spPr>
        <p:txBody>
          <a:bodyPr/>
          <a:lstStyle/>
          <a:p>
            <a:pPr>
              <a:spcBef>
                <a:spcPts val="0"/>
              </a:spcBef>
            </a:pPr>
            <a:r>
              <a:rPr lang="en-AU" sz="1800" dirty="0" smtClean="0"/>
              <a:t>Scenario One:</a:t>
            </a:r>
          </a:p>
          <a:p>
            <a:pPr>
              <a:spcBef>
                <a:spcPts val="0"/>
              </a:spcBef>
            </a:pPr>
            <a:endParaRPr lang="en-AU" sz="1800" dirty="0"/>
          </a:p>
          <a:p>
            <a:pPr>
              <a:spcBef>
                <a:spcPts val="0"/>
              </a:spcBef>
            </a:pPr>
            <a:r>
              <a:rPr lang="en-AU" sz="1800" dirty="0" smtClean="0"/>
              <a:t>Eight </a:t>
            </a:r>
            <a:r>
              <a:rPr lang="en-AU" sz="1800" dirty="0"/>
              <a:t>students gather in the Library to complete an </a:t>
            </a:r>
            <a:r>
              <a:rPr lang="en-AU" sz="1800" dirty="0" smtClean="0"/>
              <a:t>online </a:t>
            </a:r>
            <a:r>
              <a:rPr lang="en-AU" sz="1800" dirty="0"/>
              <a:t>quiz together which is worth 10% of their </a:t>
            </a:r>
            <a:r>
              <a:rPr lang="en-AU" sz="1800" dirty="0" smtClean="0"/>
              <a:t>grade</a:t>
            </a:r>
            <a:r>
              <a:rPr lang="en-AU" sz="1800" dirty="0"/>
              <a:t>. They share all their answers and only get one </a:t>
            </a:r>
            <a:r>
              <a:rPr lang="en-AU" sz="1800" dirty="0" smtClean="0"/>
              <a:t>wrong.</a:t>
            </a:r>
          </a:p>
          <a:p>
            <a:pPr>
              <a:spcBef>
                <a:spcPts val="0"/>
              </a:spcBef>
            </a:pPr>
            <a:endParaRPr lang="en-AU" sz="1800" dirty="0"/>
          </a:p>
          <a:p>
            <a:pPr>
              <a:spcBef>
                <a:spcPts val="0"/>
              </a:spcBef>
            </a:pPr>
            <a:r>
              <a:rPr lang="en-AU" sz="1800" dirty="0" smtClean="0"/>
              <a:t>Scenario Two: </a:t>
            </a:r>
            <a:endParaRPr lang="en-AU" sz="1800" dirty="0"/>
          </a:p>
          <a:p>
            <a:r>
              <a:rPr lang="en-AU" sz="1800" dirty="0"/>
              <a:t>A student shares their assignment from a previous </a:t>
            </a:r>
            <a:r>
              <a:rPr lang="en-AU" sz="1800" dirty="0" smtClean="0"/>
              <a:t>semester </a:t>
            </a:r>
            <a:r>
              <a:rPr lang="en-AU" sz="1800" dirty="0"/>
              <a:t>with a friend now enrolled in the </a:t>
            </a:r>
            <a:r>
              <a:rPr lang="en-AU" sz="1800" dirty="0" smtClean="0"/>
              <a:t>same course</a:t>
            </a:r>
            <a:r>
              <a:rPr lang="en-AU" sz="1800" dirty="0"/>
              <a:t>. The student is sure that </a:t>
            </a:r>
            <a:r>
              <a:rPr lang="en-AU" sz="1800" dirty="0" smtClean="0"/>
              <a:t>her friend </a:t>
            </a:r>
            <a:r>
              <a:rPr lang="en-AU" sz="1800" dirty="0"/>
              <a:t>will not </a:t>
            </a:r>
            <a:r>
              <a:rPr lang="en-AU" sz="1800" dirty="0" smtClean="0"/>
              <a:t>plagiarise </a:t>
            </a:r>
            <a:r>
              <a:rPr lang="en-AU" sz="1800" dirty="0"/>
              <a:t>it, but only use it as a guide</a:t>
            </a:r>
            <a:r>
              <a:rPr lang="en-AU" sz="1800" dirty="0" smtClean="0"/>
              <a:t>.</a:t>
            </a:r>
          </a:p>
          <a:p>
            <a:endParaRPr lang="en-AU" sz="1800" dirty="0"/>
          </a:p>
          <a:p>
            <a:r>
              <a:rPr lang="en-AU" sz="1800" dirty="0" smtClean="0"/>
              <a:t>Scenario Three: </a:t>
            </a:r>
          </a:p>
          <a:p>
            <a:r>
              <a:rPr lang="en-AU" sz="1800" dirty="0"/>
              <a:t>A student is working on a large assignment and pays </a:t>
            </a:r>
            <a:r>
              <a:rPr lang="en-AU" sz="1800" dirty="0" smtClean="0"/>
              <a:t>a </a:t>
            </a:r>
            <a:r>
              <a:rPr lang="en-AU" sz="1800" dirty="0"/>
              <a:t>professional assignment writer to complete parts </a:t>
            </a:r>
            <a:r>
              <a:rPr lang="en-AU" sz="1800" dirty="0" smtClean="0"/>
              <a:t>of </a:t>
            </a:r>
            <a:r>
              <a:rPr lang="en-AU" sz="1800" dirty="0"/>
              <a:t>it for him. He knows that businesses regularly </a:t>
            </a:r>
            <a:r>
              <a:rPr lang="en-AU" sz="1800" dirty="0" smtClean="0"/>
              <a:t>outsource </a:t>
            </a:r>
            <a:r>
              <a:rPr lang="en-AU" sz="1800" dirty="0"/>
              <a:t>work, so as long as he pays a fair price, he </a:t>
            </a:r>
            <a:r>
              <a:rPr lang="en-AU" sz="1800" dirty="0" smtClean="0"/>
              <a:t>believes </a:t>
            </a:r>
            <a:r>
              <a:rPr lang="en-AU" sz="1800" dirty="0"/>
              <a:t>the work belongs to him and he can submit </a:t>
            </a:r>
            <a:r>
              <a:rPr lang="en-AU" sz="1800" dirty="0" smtClean="0"/>
              <a:t>it </a:t>
            </a:r>
            <a:r>
              <a:rPr lang="en-AU" sz="1800" dirty="0"/>
              <a:t>as his own.</a:t>
            </a:r>
          </a:p>
          <a:p>
            <a:endParaRPr lang="en-AU" dirty="0"/>
          </a:p>
        </p:txBody>
      </p:sp>
      <p:sp>
        <p:nvSpPr>
          <p:cNvPr id="3" name="Title 2"/>
          <p:cNvSpPr>
            <a:spLocks noGrp="1"/>
          </p:cNvSpPr>
          <p:nvPr>
            <p:ph type="title"/>
          </p:nvPr>
        </p:nvSpPr>
        <p:spPr/>
        <p:txBody>
          <a:bodyPr/>
          <a:lstStyle/>
          <a:p>
            <a:r>
              <a:rPr lang="en-US" dirty="0" smtClean="0"/>
              <a:t>Let’s look a these scenarios</a:t>
            </a:r>
            <a:endParaRPr lang="en-US" dirty="0"/>
          </a:p>
        </p:txBody>
      </p:sp>
      <p:pic>
        <p:nvPicPr>
          <p:cNvPr id="5" name="Picture 4"/>
          <p:cNvPicPr>
            <a:picLocks noChangeAspect="1"/>
          </p:cNvPicPr>
          <p:nvPr/>
        </p:nvPicPr>
        <p:blipFill>
          <a:blip r:embed="rId3"/>
          <a:stretch>
            <a:fillRect/>
          </a:stretch>
        </p:blipFill>
        <p:spPr>
          <a:xfrm>
            <a:off x="6438780" y="5876583"/>
            <a:ext cx="2005758" cy="737680"/>
          </a:xfrm>
          <a:prstGeom prst="rect">
            <a:avLst/>
          </a:prstGeom>
        </p:spPr>
      </p:pic>
    </p:spTree>
    <p:extLst>
      <p:ext uri="{BB962C8B-B14F-4D97-AF65-F5344CB8AC3E}">
        <p14:creationId xmlns:p14="http://schemas.microsoft.com/office/powerpoint/2010/main" val="3217919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When you add a new slide to this PowerPoint, you can choose from a number of layouts that have been set up within the Slide Master. </a:t>
            </a:r>
          </a:p>
          <a:p>
            <a:r>
              <a:rPr lang="en-US" dirty="0"/>
              <a:t>To do this, follow these steps:</a:t>
            </a:r>
          </a:p>
          <a:p>
            <a:pPr marL="990575" lvl="1" indent="-304792">
              <a:buFont typeface="+mj-lt"/>
              <a:buAutoNum type="arabicPeriod"/>
            </a:pPr>
            <a:r>
              <a:rPr lang="en-US" dirty="0"/>
              <a:t>Select the “Home” tab at the top of your screen.</a:t>
            </a:r>
          </a:p>
          <a:p>
            <a:pPr marL="990575" lvl="1" indent="-304792">
              <a:buFont typeface="+mj-lt"/>
              <a:buAutoNum type="arabicPeriod"/>
            </a:pPr>
            <a:r>
              <a:rPr lang="en-US" dirty="0"/>
              <a:t>Select the drop-down arrow next to “New Slide” (near top left corner) </a:t>
            </a:r>
            <a:r>
              <a:rPr lang="mr-IN" dirty="0"/>
              <a:t>–</a:t>
            </a:r>
            <a:r>
              <a:rPr lang="en-US" dirty="0"/>
              <a:t> here you can preview and select a template layout to suit your needs.</a:t>
            </a:r>
          </a:p>
          <a:p>
            <a:pPr marL="990575" lvl="1" indent="-304792">
              <a:buFont typeface="+mj-lt"/>
              <a:buAutoNum type="arabicPeriod"/>
            </a:pPr>
            <a:r>
              <a:rPr lang="en-US" dirty="0"/>
              <a:t>Note: you can also change the layout of an </a:t>
            </a:r>
            <a:r>
              <a:rPr lang="en-US" u="sng" dirty="0"/>
              <a:t>existing</a:t>
            </a:r>
            <a:r>
              <a:rPr lang="en-US" dirty="0"/>
              <a:t> slide by navigating to the desired slide, selecting “Layout” (near top left corner) and choosing a different layout. </a:t>
            </a:r>
          </a:p>
          <a:p>
            <a:r>
              <a:rPr lang="en-US" dirty="0"/>
              <a:t>When creating PowerPoints, only the ECU corporate colours should be used. These have been setup within the template </a:t>
            </a:r>
            <a:r>
              <a:rPr lang="en-US" dirty="0" smtClean="0"/>
              <a:t>(e.g.. </a:t>
            </a:r>
            <a:r>
              <a:rPr lang="en-US" dirty="0"/>
              <a:t>you will see them when you go to change the font colour). </a:t>
            </a:r>
          </a:p>
          <a:p>
            <a:r>
              <a:rPr lang="en-US" dirty="0"/>
              <a:t>Note: there should be no need for you to edit the Slide Master however if you do, please keep in mind that any changes you make to master slides will affect all slides within your PowerPoint that use that particular layout</a:t>
            </a:r>
            <a:r>
              <a:rPr lang="en-US" dirty="0" smtClean="0"/>
              <a:t>.</a:t>
            </a:r>
            <a:endParaRPr lang="en-US" dirty="0"/>
          </a:p>
        </p:txBody>
      </p:sp>
      <p:sp>
        <p:nvSpPr>
          <p:cNvPr id="3" name="Title 2"/>
          <p:cNvSpPr>
            <a:spLocks noGrp="1"/>
          </p:cNvSpPr>
          <p:nvPr>
            <p:ph type="title"/>
          </p:nvPr>
        </p:nvSpPr>
        <p:spPr/>
        <p:txBody>
          <a:bodyPr/>
          <a:lstStyle/>
          <a:p>
            <a:r>
              <a:rPr lang="en-US" dirty="0" smtClean="0"/>
              <a:t>Unit specifics can be added here</a:t>
            </a:r>
            <a:endParaRPr lang="en-US" dirty="0"/>
          </a:p>
        </p:txBody>
      </p:sp>
      <p:pic>
        <p:nvPicPr>
          <p:cNvPr id="5" name="Picture 4"/>
          <p:cNvPicPr>
            <a:picLocks noChangeAspect="1"/>
          </p:cNvPicPr>
          <p:nvPr/>
        </p:nvPicPr>
        <p:blipFill>
          <a:blip r:embed="rId3"/>
          <a:stretch>
            <a:fillRect/>
          </a:stretch>
        </p:blipFill>
        <p:spPr>
          <a:xfrm>
            <a:off x="6438780" y="5876583"/>
            <a:ext cx="2005758" cy="737680"/>
          </a:xfrm>
          <a:prstGeom prst="rect">
            <a:avLst/>
          </a:prstGeom>
        </p:spPr>
      </p:pic>
    </p:spTree>
    <p:extLst>
      <p:ext uri="{BB962C8B-B14F-4D97-AF65-F5344CB8AC3E}">
        <p14:creationId xmlns:p14="http://schemas.microsoft.com/office/powerpoint/2010/main" val="1434805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FINAL Checks</a:t>
            </a:r>
            <a:endParaRPr lang="en-US" dirty="0"/>
          </a:p>
        </p:txBody>
      </p:sp>
      <p:pic>
        <p:nvPicPr>
          <p:cNvPr id="5" name="Picture 4"/>
          <p:cNvPicPr>
            <a:picLocks noChangeAspect="1"/>
          </p:cNvPicPr>
          <p:nvPr/>
        </p:nvPicPr>
        <p:blipFill>
          <a:blip r:embed="rId3"/>
          <a:stretch>
            <a:fillRect/>
          </a:stretch>
        </p:blipFill>
        <p:spPr>
          <a:xfrm>
            <a:off x="6764705" y="6045817"/>
            <a:ext cx="2005758" cy="737680"/>
          </a:xfrm>
          <a:prstGeom prst="rect">
            <a:avLst/>
          </a:prstGeom>
        </p:spPr>
      </p:pic>
      <p:pic>
        <p:nvPicPr>
          <p:cNvPr id="6" name="Content Placeholder 5">
            <a:extLst>
              <a:ext uri="{FF2B5EF4-FFF2-40B4-BE49-F238E27FC236}">
                <a16:creationId xmlns:a16="http://schemas.microsoft.com/office/drawing/2014/main" id="{0F69D2CA-00EC-A643-AE7B-2D9339A8F51B}"/>
              </a:ext>
            </a:extLst>
          </p:cNvPr>
          <p:cNvPicPr>
            <a:picLocks noGrp="1" noChangeAspect="1"/>
          </p:cNvPicPr>
          <p:nvPr>
            <p:ph sz="half" idx="1"/>
          </p:nvPr>
        </p:nvPicPr>
        <p:blipFill>
          <a:blip r:embed="rId4"/>
          <a:stretch>
            <a:fillRect/>
          </a:stretch>
        </p:blipFill>
        <p:spPr>
          <a:xfrm>
            <a:off x="345799" y="1176776"/>
            <a:ext cx="8409804" cy="4731052"/>
          </a:xfrm>
          <a:prstGeom prst="rect">
            <a:avLst/>
          </a:prstGeom>
        </p:spPr>
      </p:pic>
    </p:spTree>
    <p:extLst>
      <p:ext uri="{BB962C8B-B14F-4D97-AF65-F5344CB8AC3E}">
        <p14:creationId xmlns:p14="http://schemas.microsoft.com/office/powerpoint/2010/main" val="1911173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to Submitting your work</a:t>
            </a:r>
            <a:endParaRPr lang="en-US" dirty="0"/>
          </a:p>
        </p:txBody>
      </p:sp>
      <p:pic>
        <p:nvPicPr>
          <p:cNvPr id="5" name="Picture 4"/>
          <p:cNvPicPr>
            <a:picLocks noChangeAspect="1"/>
          </p:cNvPicPr>
          <p:nvPr/>
        </p:nvPicPr>
        <p:blipFill>
          <a:blip r:embed="rId3"/>
          <a:stretch>
            <a:fillRect/>
          </a:stretch>
        </p:blipFill>
        <p:spPr>
          <a:xfrm>
            <a:off x="6157009" y="5725133"/>
            <a:ext cx="2005758" cy="737680"/>
          </a:xfrm>
          <a:prstGeom prst="rect">
            <a:avLst/>
          </a:prstGeom>
        </p:spPr>
      </p:pic>
      <p:pic>
        <p:nvPicPr>
          <p:cNvPr id="6" name="Content Placeholder 5">
            <a:extLst>
              <a:ext uri="{FF2B5EF4-FFF2-40B4-BE49-F238E27FC236}">
                <a16:creationId xmlns:a16="http://schemas.microsoft.com/office/drawing/2014/main" id="{989A863F-FD07-0744-9BBE-A3138A6862BB}"/>
              </a:ext>
            </a:extLst>
          </p:cNvPr>
          <p:cNvPicPr>
            <a:picLocks noGrp="1" noChangeAspect="1"/>
          </p:cNvPicPr>
          <p:nvPr>
            <p:ph sz="half" idx="1"/>
          </p:nvPr>
        </p:nvPicPr>
        <p:blipFill>
          <a:blip r:embed="rId4"/>
          <a:stretch>
            <a:fillRect/>
          </a:stretch>
        </p:blipFill>
        <p:spPr>
          <a:xfrm>
            <a:off x="653892" y="1110105"/>
            <a:ext cx="7508875" cy="4224222"/>
          </a:xfrm>
          <a:prstGeom prst="rect">
            <a:avLst/>
          </a:prstGeom>
        </p:spPr>
      </p:pic>
    </p:spTree>
    <p:extLst>
      <p:ext uri="{BB962C8B-B14F-4D97-AF65-F5344CB8AC3E}">
        <p14:creationId xmlns:p14="http://schemas.microsoft.com/office/powerpoint/2010/main" val="1736094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Post-Submission</a:t>
            </a:r>
            <a:endParaRPr lang="en-US" dirty="0"/>
          </a:p>
        </p:txBody>
      </p:sp>
      <p:pic>
        <p:nvPicPr>
          <p:cNvPr id="5" name="Picture 4"/>
          <p:cNvPicPr>
            <a:picLocks noChangeAspect="1"/>
          </p:cNvPicPr>
          <p:nvPr/>
        </p:nvPicPr>
        <p:blipFill>
          <a:blip r:embed="rId3"/>
          <a:stretch>
            <a:fillRect/>
          </a:stretch>
        </p:blipFill>
        <p:spPr>
          <a:xfrm>
            <a:off x="6226741" y="5885636"/>
            <a:ext cx="2005758" cy="737680"/>
          </a:xfrm>
          <a:prstGeom prst="rect">
            <a:avLst/>
          </a:prstGeom>
        </p:spPr>
      </p:pic>
      <p:pic>
        <p:nvPicPr>
          <p:cNvPr id="6" name="Content Placeholder 5">
            <a:extLst>
              <a:ext uri="{FF2B5EF4-FFF2-40B4-BE49-F238E27FC236}">
                <a16:creationId xmlns:a16="http://schemas.microsoft.com/office/drawing/2014/main" id="{CEE17F82-75FB-F84F-B697-BE4376900668}"/>
              </a:ext>
            </a:extLst>
          </p:cNvPr>
          <p:cNvPicPr>
            <a:picLocks noGrp="1" noChangeAspect="1"/>
          </p:cNvPicPr>
          <p:nvPr>
            <p:ph sz="half" idx="1"/>
          </p:nvPr>
        </p:nvPicPr>
        <p:blipFill>
          <a:blip r:embed="rId4"/>
          <a:stretch>
            <a:fillRect/>
          </a:stretch>
        </p:blipFill>
        <p:spPr>
          <a:xfrm>
            <a:off x="534711" y="1273068"/>
            <a:ext cx="7508875" cy="4224222"/>
          </a:xfrm>
          <a:prstGeom prst="rect">
            <a:avLst/>
          </a:prstGeom>
        </p:spPr>
      </p:pic>
    </p:spTree>
    <p:extLst>
      <p:ext uri="{BB962C8B-B14F-4D97-AF65-F5344CB8AC3E}">
        <p14:creationId xmlns:p14="http://schemas.microsoft.com/office/powerpoint/2010/main" val="2585453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Checking SO important?</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6" name="Content Placeholder 2">
            <a:extLst>
              <a:ext uri="{FF2B5EF4-FFF2-40B4-BE49-F238E27FC236}">
                <a16:creationId xmlns:a16="http://schemas.microsoft.com/office/drawing/2014/main" id="{1E34B1B4-22C1-43BF-8F42-B6B1C93D92C7}"/>
              </a:ext>
            </a:extLst>
          </p:cNvPr>
          <p:cNvSpPr txBox="1">
            <a:spLocks noGrp="1"/>
          </p:cNvSpPr>
          <p:nvPr>
            <p:ph sz="half" idx="1"/>
          </p:nvPr>
        </p:nvSpPr>
        <p:spPr>
          <a:xfrm>
            <a:off x="345798" y="889911"/>
            <a:ext cx="7886701" cy="5623315"/>
          </a:xfrm>
        </p:spPr>
        <p:txBody>
          <a:bodyPr>
            <a:normAutofit/>
          </a:bodyPr>
          <a:lstStyle>
            <a:lvl1pPr marL="0" indent="0" algn="l" defTabSz="914377" rtl="0" eaLnBrk="1" latinLnBrk="0" hangingPunct="1">
              <a:lnSpc>
                <a:spcPct val="100000"/>
              </a:lnSpc>
              <a:spcBef>
                <a:spcPts val="1000"/>
              </a:spcBef>
              <a:buFont typeface="Arial" panose="020B0604020202020204" pitchFamily="34" charset="0"/>
              <a:buNone/>
              <a:defRPr sz="2133" kern="1200">
                <a:solidFill>
                  <a:schemeClr val="tx1"/>
                </a:solidFill>
                <a:latin typeface="Arial" charset="0"/>
                <a:ea typeface="Arial" charset="0"/>
                <a:cs typeface="Arial" charset="0"/>
              </a:defRPr>
            </a:lvl1pPr>
            <a:lvl2pPr marL="685783"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2pPr>
            <a:lvl3pPr marL="1142971" indent="-228594" algn="l" defTabSz="914377" rtl="0" eaLnBrk="1" latinLnBrk="0" hangingPunct="1">
              <a:lnSpc>
                <a:spcPct val="100000"/>
              </a:lnSpc>
              <a:spcBef>
                <a:spcPts val="500"/>
              </a:spcBef>
              <a:buFont typeface="Arial" panose="020B0604020202020204" pitchFamily="34" charset="0"/>
              <a:buChar char="•"/>
              <a:defRPr sz="1867"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u="sng" dirty="0"/>
              <a:t>We Assume Students Know the Rules:</a:t>
            </a:r>
            <a:r>
              <a:rPr lang="en-AU" sz="1800" dirty="0"/>
              <a:t> it is assumed that </a:t>
            </a:r>
            <a:r>
              <a:rPr lang="en-AU" sz="1800" b="1" dirty="0"/>
              <a:t>all</a:t>
            </a:r>
            <a:r>
              <a:rPr lang="en-AU" sz="1800" dirty="0"/>
              <a:t> students, regardless of where they are from, how long since they last </a:t>
            </a:r>
            <a:r>
              <a:rPr lang="en-AU" sz="1800" dirty="0" smtClean="0"/>
              <a:t>studied, </a:t>
            </a:r>
            <a:r>
              <a:rPr lang="en-AU" sz="1800" dirty="0"/>
              <a:t>or if they are in their first semester at </a:t>
            </a:r>
            <a:r>
              <a:rPr lang="en-AU" sz="1800" dirty="0" smtClean="0"/>
              <a:t>university, </a:t>
            </a:r>
            <a:r>
              <a:rPr lang="en-AU" sz="1800" dirty="0"/>
              <a:t>have read </a:t>
            </a:r>
            <a:r>
              <a:rPr lang="en-AU" sz="1800" dirty="0" smtClean="0"/>
              <a:t>the ECU </a:t>
            </a:r>
            <a:r>
              <a:rPr lang="en-AU" sz="1800" dirty="0"/>
              <a:t>rules in relation to Academic Integrity and Academic Misconduct.  Subsequently ‘I do not know what academic integrity </a:t>
            </a:r>
            <a:r>
              <a:rPr lang="en-AU" sz="1800" dirty="0" smtClean="0"/>
              <a:t>is, </a:t>
            </a:r>
            <a:r>
              <a:rPr lang="en-AU" sz="1800" dirty="0"/>
              <a:t>is not considered a reasonable excuse for breaches of Academic Integrity.</a:t>
            </a:r>
          </a:p>
          <a:p>
            <a:r>
              <a:rPr lang="en-AU" sz="1800" u="sng" dirty="0"/>
              <a:t>We Assume You Have Checked It: </a:t>
            </a:r>
            <a:r>
              <a:rPr lang="en-AU" sz="1800" dirty="0"/>
              <a:t>when undertaking an Academic Misconduct investigation, we assume that not only do students know the rules, but that they have thoroughly checked their own work against those rules prior to submitting their work.</a:t>
            </a:r>
          </a:p>
          <a:p>
            <a:r>
              <a:rPr lang="en-AU" sz="1800" u="sng" dirty="0"/>
              <a:t>Better Late Than Never:</a:t>
            </a:r>
            <a:r>
              <a:rPr lang="en-AU" sz="1800" dirty="0"/>
              <a:t> sometimes it can take a bit longer to thoroughly check your assignment in order to avoid breaches of Academic Integrity.  It is better to submit your assignment a bit late and receive some late penalties rather than rush to submit by the deadline and end up involved in an Academic Misconduct investigation.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46" y="4787020"/>
            <a:ext cx="2070979" cy="2070979"/>
          </a:xfrm>
          <a:prstGeom prst="rect">
            <a:avLst/>
          </a:prstGeom>
        </p:spPr>
      </p:pic>
    </p:spTree>
    <p:extLst>
      <p:ext uri="{BB962C8B-B14F-4D97-AF65-F5344CB8AC3E}">
        <p14:creationId xmlns:p14="http://schemas.microsoft.com/office/powerpoint/2010/main" val="1168529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889911"/>
            <a:ext cx="8155406" cy="5623315"/>
          </a:xfrm>
        </p:spPr>
        <p:txBody>
          <a:bodyPr/>
          <a:lstStyle/>
          <a:p>
            <a:r>
              <a:rPr lang="en-US" sz="1800" dirty="0"/>
              <a:t>Academic Misconduct does not happen by accident. It typically occurs as a result of poor </a:t>
            </a:r>
            <a:r>
              <a:rPr lang="en-US" sz="1800" dirty="0" smtClean="0"/>
              <a:t>planning and/or choices </a:t>
            </a:r>
            <a:r>
              <a:rPr lang="en-US" sz="1800" dirty="0"/>
              <a:t>made early in the assignment process.</a:t>
            </a:r>
          </a:p>
          <a:p>
            <a:endParaRPr lang="en-US" sz="1800" dirty="0"/>
          </a:p>
          <a:p>
            <a:r>
              <a:rPr lang="en-US" sz="1800" dirty="0"/>
              <a:t>During Academic Misconduct </a:t>
            </a:r>
            <a:r>
              <a:rPr lang="en-US" sz="1800" dirty="0" smtClean="0"/>
              <a:t>investigations, </a:t>
            </a:r>
            <a:r>
              <a:rPr lang="en-US" sz="1800" dirty="0"/>
              <a:t>students will often rationalise why they felt it necessary to take the steps that led them to a misconduct investigation, and while the investigator may sympathise, such rationalisations have </a:t>
            </a:r>
            <a:r>
              <a:rPr lang="en-US" sz="1800" b="1" dirty="0"/>
              <a:t>no </a:t>
            </a:r>
            <a:r>
              <a:rPr lang="en-US" sz="1800" dirty="0"/>
              <a:t>impact on the final </a:t>
            </a:r>
            <a:r>
              <a:rPr lang="en-AU" sz="1800" dirty="0"/>
              <a:t>misconduct finding.</a:t>
            </a:r>
          </a:p>
          <a:p>
            <a:endParaRPr lang="en-US" sz="1800" dirty="0"/>
          </a:p>
          <a:p>
            <a:r>
              <a:rPr lang="en-US" sz="1800" dirty="0"/>
              <a:t>The best and only way to avoid the stress and marks impact of breaching Academic Integrity rules is simply not to do it in the first place.</a:t>
            </a:r>
          </a:p>
          <a:p>
            <a:endParaRPr lang="en-US" sz="1800" dirty="0"/>
          </a:p>
          <a:p>
            <a:r>
              <a:rPr lang="en-US" sz="1800" dirty="0"/>
              <a:t>Remember, check your work, ask your </a:t>
            </a:r>
            <a:r>
              <a:rPr lang="en-US" sz="1800" dirty="0" smtClean="0"/>
              <a:t>lecturer or tutor, </a:t>
            </a:r>
            <a:r>
              <a:rPr lang="en-US" sz="1800" dirty="0"/>
              <a:t>speak to </a:t>
            </a:r>
            <a:r>
              <a:rPr lang="en-US" sz="1800" dirty="0" smtClean="0"/>
              <a:t>a        </a:t>
            </a:r>
            <a:r>
              <a:rPr lang="en-US" sz="1800" dirty="0"/>
              <a:t>learning </a:t>
            </a:r>
            <a:r>
              <a:rPr lang="en-US" sz="1800" dirty="0" smtClean="0"/>
              <a:t>adviser</a:t>
            </a:r>
            <a:r>
              <a:rPr lang="en-US" sz="1800" dirty="0"/>
              <a:t>, but only </a:t>
            </a:r>
            <a:r>
              <a:rPr lang="en-US" sz="1800" b="1" dirty="0"/>
              <a:t>before you submit </a:t>
            </a:r>
            <a:r>
              <a:rPr lang="en-US" sz="1800" dirty="0"/>
              <a:t>your work, not </a:t>
            </a:r>
            <a:r>
              <a:rPr lang="en-US" sz="1800" b="1" dirty="0"/>
              <a:t>after</a:t>
            </a:r>
            <a:r>
              <a:rPr lang="en-US" sz="1800" dirty="0"/>
              <a:t>.</a:t>
            </a:r>
            <a:endParaRPr lang="en-AU" sz="1800" dirty="0"/>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4" name="Picture 3"/>
          <p:cNvPicPr>
            <a:picLocks noChangeAspect="1"/>
          </p:cNvPicPr>
          <p:nvPr/>
        </p:nvPicPr>
        <p:blipFill>
          <a:blip r:embed="rId4"/>
          <a:stretch>
            <a:fillRect/>
          </a:stretch>
        </p:blipFill>
        <p:spPr>
          <a:xfrm>
            <a:off x="7402870" y="4238573"/>
            <a:ext cx="1333333" cy="2038095"/>
          </a:xfrm>
          <a:prstGeom prst="rect">
            <a:avLst/>
          </a:prstGeom>
          <a:ln>
            <a:noFill/>
          </a:ln>
          <a:effectLst>
            <a:softEdge rad="112500"/>
          </a:effectLst>
        </p:spPr>
      </p:pic>
    </p:spTree>
    <p:extLst>
      <p:ext uri="{BB962C8B-B14F-4D97-AF65-F5344CB8AC3E}">
        <p14:creationId xmlns:p14="http://schemas.microsoft.com/office/powerpoint/2010/main" val="79806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8" y="692238"/>
            <a:ext cx="8345529" cy="5623315"/>
          </a:xfrm>
        </p:spPr>
        <p:txBody>
          <a:bodyPr>
            <a:normAutofit/>
          </a:bodyPr>
          <a:lstStyle/>
          <a:p>
            <a:r>
              <a:rPr lang="en-AU" b="1" dirty="0" smtClean="0"/>
              <a:t>Academic </a:t>
            </a:r>
            <a:r>
              <a:rPr lang="en-AU" b="1" dirty="0"/>
              <a:t>Skills Workshops </a:t>
            </a:r>
            <a:endParaRPr lang="en-AU" dirty="0"/>
          </a:p>
          <a:p>
            <a:r>
              <a:rPr lang="en-AU" dirty="0"/>
              <a:t>Attend an </a:t>
            </a:r>
            <a:r>
              <a:rPr lang="en-AU" u="sng" dirty="0"/>
              <a:t>Academic Skills Workshop</a:t>
            </a:r>
            <a:r>
              <a:rPr lang="en-AU" dirty="0"/>
              <a:t> on a whole range of topics such as essay writing, report writing, referencing, etc. The schedule is available from the Academic Skills Centre Blackboard site under ‘My Communities’. </a:t>
            </a:r>
          </a:p>
          <a:p>
            <a:r>
              <a:rPr lang="en-AU" b="1" dirty="0"/>
              <a:t>Assignment drop-in sessions  </a:t>
            </a:r>
            <a:endParaRPr lang="en-AU" dirty="0"/>
          </a:p>
          <a:p>
            <a:r>
              <a:rPr lang="en-AU" dirty="0"/>
              <a:t>Attend a </a:t>
            </a:r>
            <a:r>
              <a:rPr lang="en-AU" u="sng" dirty="0" smtClean="0"/>
              <a:t>Assignment drop-in </a:t>
            </a:r>
            <a:r>
              <a:rPr lang="en-AU" u="sng" dirty="0"/>
              <a:t>session  </a:t>
            </a:r>
            <a:r>
              <a:rPr lang="en-AU" i="1" dirty="0" smtClean="0">
                <a:solidFill>
                  <a:srgbClr val="00B0F0"/>
                </a:solidFill>
              </a:rPr>
              <a:t>&lt;insert dates and time relevant to your unit&gt; </a:t>
            </a:r>
            <a:r>
              <a:rPr lang="en-AU" dirty="0"/>
              <a:t>where you can get help with academic literacy and numeracy skills.</a:t>
            </a:r>
          </a:p>
          <a:p>
            <a:r>
              <a:rPr lang="en-AU" b="1" dirty="0" smtClean="0"/>
              <a:t>Subject </a:t>
            </a:r>
            <a:r>
              <a:rPr lang="en-AU" b="1" dirty="0"/>
              <a:t>guides </a:t>
            </a:r>
            <a:endParaRPr lang="en-AU" dirty="0"/>
          </a:p>
          <a:p>
            <a:r>
              <a:rPr lang="en-AU" dirty="0"/>
              <a:t>Please visit </a:t>
            </a:r>
            <a:r>
              <a:rPr lang="en-AU" dirty="0" smtClean="0"/>
              <a:t>our, </a:t>
            </a:r>
            <a:r>
              <a:rPr lang="en-AU" i="1" u="sng" dirty="0" smtClean="0">
                <a:solidFill>
                  <a:srgbClr val="00B0F0"/>
                </a:solidFill>
              </a:rPr>
              <a:t>insert your specific discipline guides</a:t>
            </a:r>
            <a:r>
              <a:rPr lang="en-AU" dirty="0" smtClean="0">
                <a:solidFill>
                  <a:srgbClr val="00B0F0"/>
                </a:solidFill>
              </a:rPr>
              <a:t>&gt;</a:t>
            </a:r>
            <a:r>
              <a:rPr lang="en-AU" u="sng" dirty="0" smtClean="0"/>
              <a:t> </a:t>
            </a:r>
            <a:r>
              <a:rPr lang="en-AU" u="sng" dirty="0"/>
              <a:t>subject library guides</a:t>
            </a:r>
            <a:r>
              <a:rPr lang="en-AU" dirty="0"/>
              <a:t> where you will find links to </a:t>
            </a:r>
            <a:r>
              <a:rPr lang="en-AU" dirty="0" smtClean="0"/>
              <a:t>databases </a:t>
            </a:r>
            <a:r>
              <a:rPr lang="en-AU" dirty="0"/>
              <a:t>and other resources directly related to your subject, such as </a:t>
            </a:r>
            <a:r>
              <a:rPr lang="en-AU" dirty="0" smtClean="0"/>
              <a:t>&lt;insert her the relevant subject areas and more</a:t>
            </a:r>
            <a:r>
              <a:rPr lang="en-AU" dirty="0"/>
              <a:t>.       </a:t>
            </a:r>
          </a:p>
          <a:p>
            <a:r>
              <a:rPr lang="en-AU" b="1" dirty="0"/>
              <a:t>Referencing </a:t>
            </a:r>
            <a:endParaRPr lang="en-AU" dirty="0"/>
          </a:p>
          <a:p>
            <a:r>
              <a:rPr lang="en-AU" dirty="0"/>
              <a:t>For an introduction to APA Style (6th ed.) referencing and a selection of common sample references, check out the ECU Library Guide on  Referencing</a:t>
            </a:r>
            <a:r>
              <a:rPr lang="en-AU" u="sng" dirty="0"/>
              <a:t> </a:t>
            </a:r>
            <a:r>
              <a:rPr lang="en-AU" u="sng" dirty="0">
                <a:hlinkClick r:id="rId3"/>
              </a:rPr>
              <a:t>https://ecu.au.libguides.com/referencing</a:t>
            </a:r>
            <a:endParaRPr lang="en-AU" u="sng" dirty="0"/>
          </a:p>
          <a:p>
            <a:r>
              <a:rPr lang="en-AU" b="1" dirty="0"/>
              <a:t>AIM module</a:t>
            </a:r>
            <a:endParaRPr lang="en-AU" sz="1800" b="1" dirty="0"/>
          </a:p>
          <a:p>
            <a:r>
              <a:rPr lang="en-AU" dirty="0"/>
              <a:t>Complete the Academic Integrity Module – information and practical activities on how to develop your academic writing skills</a:t>
            </a:r>
            <a:r>
              <a:rPr lang="en-AU" dirty="0" smtClean="0"/>
              <a:t>. [If you are not enrolled in this Module through your Unit contact </a:t>
            </a:r>
            <a:r>
              <a:rPr lang="en-AU" dirty="0" smtClean="0">
                <a:hlinkClick r:id="rId4"/>
              </a:rPr>
              <a:t>academicintegrity@ecu.edu.au</a:t>
            </a:r>
            <a:r>
              <a:rPr lang="en-AU" dirty="0" smtClean="0"/>
              <a:t> who will arrange to provide access to complete it.]</a:t>
            </a:r>
          </a:p>
          <a:p>
            <a:r>
              <a:rPr lang="en-AU" b="1" dirty="0"/>
              <a:t>PASS </a:t>
            </a:r>
          </a:p>
          <a:p>
            <a:r>
              <a:rPr lang="en-AU" u="sng" dirty="0">
                <a:solidFill>
                  <a:srgbClr val="002060"/>
                </a:solidFill>
              </a:rPr>
              <a:t>Peer Assisted Study Sessions </a:t>
            </a:r>
            <a:r>
              <a:rPr lang="en-AU" dirty="0"/>
              <a:t>are available for </a:t>
            </a:r>
            <a:r>
              <a:rPr lang="en-AU" i="1" dirty="0" smtClean="0">
                <a:solidFill>
                  <a:srgbClr val="00B0F0"/>
                </a:solidFill>
              </a:rPr>
              <a:t>&lt;insert if your unit is included in this program&gt;.  </a:t>
            </a:r>
            <a:r>
              <a:rPr lang="en-AU" dirty="0" smtClean="0"/>
              <a:t>This program is where your peers assist </a:t>
            </a:r>
            <a:r>
              <a:rPr lang="en-AU" dirty="0"/>
              <a:t>you </a:t>
            </a:r>
            <a:r>
              <a:rPr lang="en-AU" dirty="0" smtClean="0"/>
              <a:t>develop effective </a:t>
            </a:r>
            <a:r>
              <a:rPr lang="en-AU" dirty="0"/>
              <a:t>study skills.</a:t>
            </a:r>
            <a:r>
              <a:rPr lang="en-AU" b="1" dirty="0"/>
              <a:t>   </a:t>
            </a:r>
          </a:p>
          <a:p>
            <a:endParaRPr lang="en-US" dirty="0"/>
          </a:p>
        </p:txBody>
      </p:sp>
      <p:sp>
        <p:nvSpPr>
          <p:cNvPr id="3" name="Title 2"/>
          <p:cNvSpPr>
            <a:spLocks noGrp="1"/>
          </p:cNvSpPr>
          <p:nvPr>
            <p:ph type="title"/>
          </p:nvPr>
        </p:nvSpPr>
        <p:spPr/>
        <p:txBody>
          <a:bodyPr/>
          <a:lstStyle/>
          <a:p>
            <a:r>
              <a:rPr lang="en-US" dirty="0" smtClean="0"/>
              <a:t>Resources (examples only insert relevant to your Unit)</a:t>
            </a:r>
            <a:endParaRPr lang="en-US" dirty="0"/>
          </a:p>
        </p:txBody>
      </p:sp>
      <p:pic>
        <p:nvPicPr>
          <p:cNvPr id="5" name="Picture 4"/>
          <p:cNvPicPr>
            <a:picLocks noChangeAspect="1"/>
          </p:cNvPicPr>
          <p:nvPr/>
        </p:nvPicPr>
        <p:blipFill>
          <a:blip r:embed="rId5"/>
          <a:stretch>
            <a:fillRect/>
          </a:stretch>
        </p:blipFill>
        <p:spPr>
          <a:xfrm>
            <a:off x="345798" y="5907828"/>
            <a:ext cx="2005758" cy="737680"/>
          </a:xfrm>
          <a:prstGeom prst="rect">
            <a:avLst/>
          </a:prstGeom>
        </p:spPr>
      </p:pic>
    </p:spTree>
    <p:extLst>
      <p:ext uri="{BB962C8B-B14F-4D97-AF65-F5344CB8AC3E}">
        <p14:creationId xmlns:p14="http://schemas.microsoft.com/office/powerpoint/2010/main" val="163449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98819" y="1188006"/>
            <a:ext cx="7933680" cy="3781841"/>
          </a:xfrm>
        </p:spPr>
        <p:txBody>
          <a:bodyPr/>
          <a:lstStyle/>
          <a:p>
            <a:r>
              <a:rPr lang="en-AU" sz="2000" dirty="0"/>
              <a:t>When starting at university you become part </a:t>
            </a:r>
            <a:r>
              <a:rPr lang="en-AU" sz="2000" dirty="0" smtClean="0"/>
              <a:t>of, and </a:t>
            </a:r>
            <a:r>
              <a:rPr lang="en-AU" sz="2000" dirty="0"/>
              <a:t>contribute </a:t>
            </a:r>
            <a:r>
              <a:rPr lang="en-AU" sz="2000" dirty="0" smtClean="0"/>
              <a:t>to, </a:t>
            </a:r>
            <a:r>
              <a:rPr lang="en-AU" sz="2000" dirty="0"/>
              <a:t>both the university and global academic community.  </a:t>
            </a:r>
            <a:endParaRPr lang="en-AU" sz="2000" dirty="0" smtClean="0"/>
          </a:p>
          <a:p>
            <a:r>
              <a:rPr lang="en-AU" sz="2000" dirty="0" smtClean="0"/>
              <a:t>Acting </a:t>
            </a:r>
            <a:r>
              <a:rPr lang="en-AU" sz="2000" dirty="0"/>
              <a:t>with academic integrity means that:</a:t>
            </a:r>
          </a:p>
          <a:p>
            <a:pPr marL="171450" indent="-171450">
              <a:buFont typeface="Arial" panose="020B0604020202020204" pitchFamily="34" charset="0"/>
              <a:buChar char="•"/>
            </a:pPr>
            <a:r>
              <a:rPr lang="en-AU" sz="2000" dirty="0"/>
              <a:t>Others can trust you.</a:t>
            </a:r>
          </a:p>
          <a:p>
            <a:pPr marL="171450" indent="-171450">
              <a:buFont typeface="Arial" panose="020B0604020202020204" pitchFamily="34" charset="0"/>
              <a:buChar char="•"/>
            </a:pPr>
            <a:r>
              <a:rPr lang="en-AU" sz="2000" dirty="0"/>
              <a:t>They can rely on your honesty.</a:t>
            </a:r>
          </a:p>
          <a:p>
            <a:pPr marL="171450" indent="-171450">
              <a:buFont typeface="Arial" panose="020B0604020202020204" pitchFamily="34" charset="0"/>
              <a:buChar char="•"/>
            </a:pPr>
            <a:r>
              <a:rPr lang="en-AU" sz="2000" dirty="0"/>
              <a:t>You will do what you say you will do.</a:t>
            </a:r>
          </a:p>
          <a:p>
            <a:pPr marL="171450" indent="-171450">
              <a:buFont typeface="Arial" panose="020B0604020202020204" pitchFamily="34" charset="0"/>
              <a:buChar char="•"/>
            </a:pPr>
            <a:r>
              <a:rPr lang="en-AU" sz="2000" dirty="0" smtClean="0"/>
              <a:t>You </a:t>
            </a:r>
            <a:r>
              <a:rPr lang="en-AU" sz="2000" dirty="0"/>
              <a:t>believe in doing the right thing</a:t>
            </a:r>
            <a:r>
              <a:rPr lang="en-AU" sz="2000" dirty="0" smtClean="0"/>
              <a:t>.</a:t>
            </a:r>
          </a:p>
          <a:p>
            <a:pPr marL="171450" indent="-171450">
              <a:buFont typeface="Arial" panose="020B0604020202020204" pitchFamily="34" charset="0"/>
              <a:buChar char="•"/>
            </a:pPr>
            <a:r>
              <a:rPr lang="en-AU" sz="2000" dirty="0"/>
              <a:t>Your future employability is heavily reliant</a:t>
            </a:r>
            <a:br>
              <a:rPr lang="en-AU" sz="2000" dirty="0"/>
            </a:br>
            <a:r>
              <a:rPr lang="en-AU" sz="2000" dirty="0"/>
              <a:t>on your ability to demonstrate integrity and </a:t>
            </a:r>
            <a:r>
              <a:rPr lang="en-AU" sz="2000" dirty="0" smtClean="0"/>
              <a:t>honesty.</a:t>
            </a:r>
            <a:endParaRPr lang="en-AU" sz="2000" dirty="0"/>
          </a:p>
          <a:p>
            <a:pPr marL="171450" indent="-1714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Why is academic integrity important to YOU and ECU?</a:t>
            </a:r>
            <a:endParaRPr lang="en-US" dirty="0"/>
          </a:p>
        </p:txBody>
      </p:sp>
      <p:pic>
        <p:nvPicPr>
          <p:cNvPr id="5" name="Picture 4"/>
          <p:cNvPicPr>
            <a:picLocks noChangeAspect="1"/>
          </p:cNvPicPr>
          <p:nvPr/>
        </p:nvPicPr>
        <p:blipFill>
          <a:blip r:embed="rId3"/>
          <a:stretch>
            <a:fillRect/>
          </a:stretch>
        </p:blipFill>
        <p:spPr>
          <a:xfrm>
            <a:off x="6966573" y="5800106"/>
            <a:ext cx="2005758" cy="737680"/>
          </a:xfrm>
          <a:prstGeom prst="rect">
            <a:avLst/>
          </a:prstGeom>
        </p:spPr>
      </p:pic>
      <p:sp>
        <p:nvSpPr>
          <p:cNvPr id="4" name="TextBox 3"/>
          <p:cNvSpPr txBox="1"/>
          <p:nvPr/>
        </p:nvSpPr>
        <p:spPr>
          <a:xfrm>
            <a:off x="673331" y="5006483"/>
            <a:ext cx="7456515" cy="369332"/>
          </a:xfrm>
          <a:prstGeom prst="rect">
            <a:avLst/>
          </a:prstGeom>
          <a:noFill/>
        </p:spPr>
        <p:txBody>
          <a:bodyPr wrap="square" rtlCol="0">
            <a:spAutoFit/>
          </a:bodyPr>
          <a:lstStyle/>
          <a:p>
            <a:r>
              <a:rPr lang="en-AU" dirty="0">
                <a:solidFill>
                  <a:srgbClr val="C00000"/>
                </a:solidFill>
              </a:rPr>
              <a:t>It is a whole of university approach </a:t>
            </a:r>
            <a:r>
              <a:rPr lang="en-AU" dirty="0" smtClean="0">
                <a:solidFill>
                  <a:srgbClr val="C00000"/>
                </a:solidFill>
              </a:rPr>
              <a:t>- </a:t>
            </a:r>
            <a:r>
              <a:rPr lang="en-AU" b="1" dirty="0" smtClean="0">
                <a:solidFill>
                  <a:srgbClr val="C00000"/>
                </a:solidFill>
              </a:rPr>
              <a:t>Everyone</a:t>
            </a:r>
            <a:r>
              <a:rPr lang="en-AU" dirty="0" smtClean="0">
                <a:solidFill>
                  <a:srgbClr val="C00000"/>
                </a:solidFill>
              </a:rPr>
              <a:t> </a:t>
            </a:r>
            <a:r>
              <a:rPr lang="en-AU" dirty="0">
                <a:solidFill>
                  <a:srgbClr val="C00000"/>
                </a:solidFill>
              </a:rPr>
              <a:t>has a role to play!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733" y="2771949"/>
            <a:ext cx="2647950" cy="1733550"/>
          </a:xfrm>
          <a:prstGeom prst="rect">
            <a:avLst/>
          </a:prstGeom>
        </p:spPr>
      </p:pic>
      <p:sp>
        <p:nvSpPr>
          <p:cNvPr id="7" name="TextBox 6"/>
          <p:cNvSpPr txBox="1"/>
          <p:nvPr/>
        </p:nvSpPr>
        <p:spPr>
          <a:xfrm>
            <a:off x="7492666" y="6537786"/>
            <a:ext cx="1479665" cy="215444"/>
          </a:xfrm>
          <a:prstGeom prst="rect">
            <a:avLst/>
          </a:prstGeom>
          <a:noFill/>
        </p:spPr>
        <p:txBody>
          <a:bodyPr wrap="square" rtlCol="0">
            <a:spAutoFit/>
          </a:bodyPr>
          <a:lstStyle/>
          <a:p>
            <a:r>
              <a:rPr lang="en-AU" sz="800" dirty="0" smtClean="0"/>
              <a:t>(University of Sussex, 2016)</a:t>
            </a:r>
            <a:endParaRPr lang="en-AU" sz="800" dirty="0"/>
          </a:p>
        </p:txBody>
      </p:sp>
      <p:sp>
        <p:nvSpPr>
          <p:cNvPr id="8" name="TextBox 7"/>
          <p:cNvSpPr txBox="1"/>
          <p:nvPr/>
        </p:nvSpPr>
        <p:spPr>
          <a:xfrm>
            <a:off x="861596" y="5614456"/>
            <a:ext cx="2269375" cy="923330"/>
          </a:xfrm>
          <a:prstGeom prst="rect">
            <a:avLst/>
          </a:prstGeom>
          <a:noFill/>
        </p:spPr>
        <p:txBody>
          <a:bodyPr wrap="square" rtlCol="0">
            <a:spAutoFit/>
          </a:bodyPr>
          <a:lstStyle/>
          <a:p>
            <a:r>
              <a:rPr lang="en-AU" sz="5400" b="1" dirty="0" smtClean="0">
                <a:solidFill>
                  <a:srgbClr val="00B050"/>
                </a:solidFill>
                <a:latin typeface="Segoe Print" panose="02000600000000000000" pitchFamily="2" charset="0"/>
                <a:ea typeface="Segoe UI Historic" panose="020B0502040204020203" pitchFamily="34" charset="0"/>
                <a:cs typeface="Segoe UI Historic" panose="020B0502040204020203" pitchFamily="34" charset="0"/>
              </a:rPr>
              <a:t>Trust</a:t>
            </a:r>
            <a:endParaRPr lang="en-AU" sz="5400" b="1" dirty="0">
              <a:solidFill>
                <a:srgbClr val="00B05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9" name="TextBox 8"/>
          <p:cNvSpPr txBox="1"/>
          <p:nvPr/>
        </p:nvSpPr>
        <p:spPr>
          <a:xfrm>
            <a:off x="3812615" y="5584662"/>
            <a:ext cx="3175462" cy="923330"/>
          </a:xfrm>
          <a:prstGeom prst="rect">
            <a:avLst/>
          </a:prstGeom>
          <a:noFill/>
        </p:spPr>
        <p:txBody>
          <a:bodyPr wrap="square" rtlCol="0">
            <a:spAutoFit/>
          </a:bodyPr>
          <a:lstStyle/>
          <a:p>
            <a:r>
              <a:rPr lang="en-AU" sz="5400" b="1" dirty="0" smtClean="0">
                <a:solidFill>
                  <a:srgbClr val="00B0F0"/>
                </a:solidFill>
                <a:latin typeface="Segoe Print" panose="02000600000000000000" pitchFamily="2" charset="0"/>
                <a:ea typeface="Segoe UI Historic" panose="020B0502040204020203" pitchFamily="34" charset="0"/>
                <a:cs typeface="Segoe UI Historic" panose="020B0502040204020203" pitchFamily="34" charset="0"/>
              </a:rPr>
              <a:t>Honesty</a:t>
            </a:r>
            <a:endParaRPr lang="en-AU" sz="5400" b="1" dirty="0">
              <a:solidFill>
                <a:srgbClr val="00B0F0"/>
              </a:solidFill>
              <a:latin typeface="Segoe Print" panose="02000600000000000000" pitchFamily="2"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461880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94" y="0"/>
            <a:ext cx="5756506" cy="994172"/>
          </a:xfrm>
        </p:spPr>
        <p:txBody>
          <a:bodyPr/>
          <a:lstStyle/>
          <a:p>
            <a:r>
              <a:rPr lang="en-US" dirty="0" smtClean="0"/>
              <a:t>References</a:t>
            </a:r>
            <a:endParaRPr lang="en-US" dirty="0"/>
          </a:p>
        </p:txBody>
      </p:sp>
      <p:pic>
        <p:nvPicPr>
          <p:cNvPr id="3" name="Picture 2"/>
          <p:cNvPicPr>
            <a:picLocks noChangeAspect="1"/>
          </p:cNvPicPr>
          <p:nvPr/>
        </p:nvPicPr>
        <p:blipFill>
          <a:blip r:embed="rId3"/>
          <a:stretch>
            <a:fillRect/>
          </a:stretch>
        </p:blipFill>
        <p:spPr>
          <a:xfrm>
            <a:off x="187094" y="5941146"/>
            <a:ext cx="2005758" cy="737680"/>
          </a:xfrm>
          <a:prstGeom prst="rect">
            <a:avLst/>
          </a:prstGeom>
        </p:spPr>
      </p:pic>
      <p:sp>
        <p:nvSpPr>
          <p:cNvPr id="4" name="TextBox 3"/>
          <p:cNvSpPr txBox="1"/>
          <p:nvPr/>
        </p:nvSpPr>
        <p:spPr>
          <a:xfrm>
            <a:off x="282632" y="861898"/>
            <a:ext cx="8636924" cy="4955203"/>
          </a:xfrm>
          <a:prstGeom prst="rect">
            <a:avLst/>
          </a:prstGeom>
          <a:noFill/>
        </p:spPr>
        <p:txBody>
          <a:bodyPr wrap="square" rtlCol="0">
            <a:spAutoFit/>
          </a:bodyPr>
          <a:lstStyle/>
          <a:p>
            <a:endParaRPr lang="en-AU" sz="1000" dirty="0" smtClean="0"/>
          </a:p>
          <a:p>
            <a:pPr indent="-360000"/>
            <a:r>
              <a:rPr lang="en-AU" dirty="0">
                <a:solidFill>
                  <a:schemeClr val="bg1"/>
                </a:solidFill>
              </a:rPr>
              <a:t>Busch, P., &amp; </a:t>
            </a:r>
            <a:r>
              <a:rPr lang="en-AU" dirty="0" err="1">
                <a:solidFill>
                  <a:schemeClr val="bg1"/>
                </a:solidFill>
              </a:rPr>
              <a:t>Bilgin</a:t>
            </a:r>
            <a:r>
              <a:rPr lang="en-AU" dirty="0">
                <a:solidFill>
                  <a:schemeClr val="bg1"/>
                </a:solidFill>
              </a:rPr>
              <a:t>, A. (2014).  Student and staff understanding and reaction: Academic </a:t>
            </a:r>
            <a:endParaRPr lang="en-AU" dirty="0" smtClean="0">
              <a:solidFill>
                <a:schemeClr val="bg1"/>
              </a:solidFill>
            </a:endParaRPr>
          </a:p>
          <a:p>
            <a:pPr indent="-360000"/>
            <a:r>
              <a:rPr lang="en-AU" dirty="0">
                <a:solidFill>
                  <a:schemeClr val="bg1"/>
                </a:solidFill>
              </a:rPr>
              <a:t> </a:t>
            </a:r>
            <a:r>
              <a:rPr lang="en-AU" dirty="0" smtClean="0">
                <a:solidFill>
                  <a:schemeClr val="bg1"/>
                </a:solidFill>
              </a:rPr>
              <a:t>       integrity </a:t>
            </a:r>
            <a:r>
              <a:rPr lang="en-AU" dirty="0">
                <a:solidFill>
                  <a:schemeClr val="bg1"/>
                </a:solidFill>
              </a:rPr>
              <a:t>in an Australian university.  </a:t>
            </a:r>
            <a:r>
              <a:rPr lang="en-AU" i="1" dirty="0">
                <a:solidFill>
                  <a:schemeClr val="bg1"/>
                </a:solidFill>
              </a:rPr>
              <a:t>Journal of Academic Ethics 12</a:t>
            </a:r>
            <a:r>
              <a:rPr lang="en-AU" dirty="0">
                <a:solidFill>
                  <a:schemeClr val="bg1"/>
                </a:solidFill>
              </a:rPr>
              <a:t>(3)</a:t>
            </a:r>
            <a:r>
              <a:rPr lang="en-AU" i="1" dirty="0">
                <a:solidFill>
                  <a:schemeClr val="bg1"/>
                </a:solidFill>
              </a:rPr>
              <a:t>, </a:t>
            </a:r>
            <a:r>
              <a:rPr lang="en-AU" dirty="0">
                <a:solidFill>
                  <a:schemeClr val="bg1"/>
                </a:solidFill>
              </a:rPr>
              <a:t>227-243.  </a:t>
            </a:r>
            <a:endParaRPr lang="en-AU" dirty="0" smtClean="0">
              <a:solidFill>
                <a:schemeClr val="bg1"/>
              </a:solidFill>
            </a:endParaRPr>
          </a:p>
          <a:p>
            <a:pPr indent="-360000"/>
            <a:r>
              <a:rPr lang="en-AU" dirty="0">
                <a:solidFill>
                  <a:schemeClr val="bg1"/>
                </a:solidFill>
              </a:rPr>
              <a:t> </a:t>
            </a:r>
            <a:r>
              <a:rPr lang="en-AU" dirty="0" smtClean="0">
                <a:solidFill>
                  <a:schemeClr val="bg1"/>
                </a:solidFill>
              </a:rPr>
              <a:t>       doi:10.1007/s10805-014-9214-2</a:t>
            </a:r>
          </a:p>
          <a:p>
            <a:pPr indent="-360000"/>
            <a:endParaRPr lang="en-AU" dirty="0">
              <a:solidFill>
                <a:schemeClr val="bg1"/>
              </a:solidFill>
            </a:endParaRPr>
          </a:p>
          <a:p>
            <a:pPr indent="-360000"/>
            <a:r>
              <a:rPr lang="en-AU" dirty="0" smtClean="0">
                <a:solidFill>
                  <a:schemeClr val="bg1"/>
                </a:solidFill>
              </a:rPr>
              <a:t>Edith </a:t>
            </a:r>
            <a:r>
              <a:rPr lang="en-AU" dirty="0">
                <a:solidFill>
                  <a:schemeClr val="bg1"/>
                </a:solidFill>
              </a:rPr>
              <a:t>Cowan University, Strategic and Governance Services. (2019a). </a:t>
            </a:r>
            <a:r>
              <a:rPr lang="en-AU" i="1" dirty="0">
                <a:solidFill>
                  <a:schemeClr val="bg1"/>
                </a:solidFill>
              </a:rPr>
              <a:t>Academic integrity </a:t>
            </a:r>
            <a:r>
              <a:rPr lang="en-AU" i="1" dirty="0" smtClean="0">
                <a:solidFill>
                  <a:schemeClr val="bg1"/>
                </a:solidFill>
              </a:rPr>
              <a:t/>
            </a:r>
            <a:br>
              <a:rPr lang="en-AU" i="1" dirty="0" smtClean="0">
                <a:solidFill>
                  <a:schemeClr val="bg1"/>
                </a:solidFill>
              </a:rPr>
            </a:br>
            <a:r>
              <a:rPr lang="en-AU" i="1" dirty="0" smtClean="0">
                <a:solidFill>
                  <a:schemeClr val="bg1"/>
                </a:solidFill>
              </a:rPr>
              <a:t>        policy</a:t>
            </a:r>
            <a:r>
              <a:rPr lang="en-AU" i="1" dirty="0">
                <a:solidFill>
                  <a:schemeClr val="bg1"/>
                </a:solidFill>
              </a:rPr>
              <a:t>. </a:t>
            </a:r>
            <a:r>
              <a:rPr lang="en-AU" dirty="0">
                <a:solidFill>
                  <a:schemeClr val="bg1"/>
                </a:solidFill>
              </a:rPr>
              <a:t>Retrieved from </a:t>
            </a:r>
            <a:r>
              <a:rPr lang="en-AU" dirty="0" smtClean="0">
                <a:solidFill>
                  <a:schemeClr val="bg1"/>
                </a:solidFill>
              </a:rPr>
              <a:t/>
            </a:r>
            <a:br>
              <a:rPr lang="en-AU" dirty="0" smtClean="0">
                <a:solidFill>
                  <a:schemeClr val="bg1"/>
                </a:solidFill>
              </a:rPr>
            </a:br>
            <a:r>
              <a:rPr lang="en-AU" dirty="0" smtClean="0">
                <a:solidFill>
                  <a:schemeClr val="bg1"/>
                </a:solidFill>
              </a:rPr>
              <a:t>        http</a:t>
            </a:r>
            <a:r>
              <a:rPr lang="en-AU" dirty="0">
                <a:solidFill>
                  <a:schemeClr val="bg1"/>
                </a:solidFill>
              </a:rPr>
              <a:t>://policysearch.ecu.edu.au/WebDrawer.PolicySearch/Record/725/file/document </a:t>
            </a:r>
          </a:p>
          <a:p>
            <a:pPr indent="-360000"/>
            <a:endParaRPr lang="en-AU" dirty="0" smtClean="0">
              <a:solidFill>
                <a:schemeClr val="bg1"/>
              </a:solidFill>
            </a:endParaRPr>
          </a:p>
          <a:p>
            <a:pPr indent="-360000"/>
            <a:r>
              <a:rPr lang="en-AU" dirty="0" smtClean="0">
                <a:solidFill>
                  <a:schemeClr val="bg1"/>
                </a:solidFill>
              </a:rPr>
              <a:t>Edith </a:t>
            </a:r>
            <a:r>
              <a:rPr lang="en-AU" dirty="0">
                <a:solidFill>
                  <a:schemeClr val="bg1"/>
                </a:solidFill>
              </a:rPr>
              <a:t>Cowan University. (2019b). </a:t>
            </a:r>
            <a:r>
              <a:rPr lang="en-AU" i="1" dirty="0">
                <a:solidFill>
                  <a:schemeClr val="bg1"/>
                </a:solidFill>
              </a:rPr>
              <a:t>Academic misconduct rules (students).</a:t>
            </a:r>
            <a:r>
              <a:rPr lang="en-AU" dirty="0">
                <a:solidFill>
                  <a:schemeClr val="bg1"/>
                </a:solidFill>
              </a:rPr>
              <a:t> Retrieved </a:t>
            </a:r>
            <a:r>
              <a:rPr lang="en-AU" dirty="0" smtClean="0">
                <a:solidFill>
                  <a:schemeClr val="bg1"/>
                </a:solidFill>
              </a:rPr>
              <a:t>from</a:t>
            </a:r>
            <a:br>
              <a:rPr lang="en-AU" dirty="0" smtClean="0">
                <a:solidFill>
                  <a:schemeClr val="bg1"/>
                </a:solidFill>
              </a:rPr>
            </a:br>
            <a:r>
              <a:rPr lang="en-AU" dirty="0" smtClean="0">
                <a:solidFill>
                  <a:schemeClr val="bg1"/>
                </a:solidFill>
              </a:rPr>
              <a:t>        </a:t>
            </a:r>
            <a:r>
              <a:rPr lang="en-AU" u="sng" dirty="0" smtClean="0">
                <a:solidFill>
                  <a:schemeClr val="bg1"/>
                </a:solidFill>
              </a:rPr>
              <a:t>http</a:t>
            </a:r>
            <a:r>
              <a:rPr lang="en-AU" u="sng" dirty="0">
                <a:solidFill>
                  <a:schemeClr val="bg1"/>
                </a:solidFill>
              </a:rPr>
              <a:t>://policysearch.ecu.edu.au/WebDrawer.PolicySearch/Record/174/file/document</a:t>
            </a:r>
            <a:endParaRPr lang="en-AU" dirty="0">
              <a:solidFill>
                <a:schemeClr val="bg1"/>
              </a:solidFill>
            </a:endParaRPr>
          </a:p>
          <a:p>
            <a:pPr indent="-360000"/>
            <a:endParaRPr lang="en-AU" dirty="0" smtClean="0">
              <a:solidFill>
                <a:schemeClr val="bg1"/>
              </a:solidFill>
            </a:endParaRPr>
          </a:p>
          <a:p>
            <a:pPr indent="-360000"/>
            <a:r>
              <a:rPr lang="en-AU" dirty="0" smtClean="0">
                <a:solidFill>
                  <a:schemeClr val="bg1"/>
                </a:solidFill>
              </a:rPr>
              <a:t>Fishman</a:t>
            </a:r>
            <a:r>
              <a:rPr lang="en-AU" dirty="0">
                <a:solidFill>
                  <a:schemeClr val="bg1"/>
                </a:solidFill>
              </a:rPr>
              <a:t>, T. (Ed.) (2014). </a:t>
            </a:r>
            <a:r>
              <a:rPr lang="en-AU" i="1" dirty="0">
                <a:solidFill>
                  <a:schemeClr val="bg1"/>
                </a:solidFill>
              </a:rPr>
              <a:t>The fundamental values of academic integrity</a:t>
            </a:r>
            <a:r>
              <a:rPr lang="en-AU" dirty="0">
                <a:solidFill>
                  <a:schemeClr val="bg1"/>
                </a:solidFill>
              </a:rPr>
              <a:t>.  Retrieved </a:t>
            </a:r>
            <a:r>
              <a:rPr lang="en-AU" dirty="0" smtClean="0">
                <a:solidFill>
                  <a:schemeClr val="bg1"/>
                </a:solidFill>
              </a:rPr>
              <a:t>from</a:t>
            </a:r>
            <a:br>
              <a:rPr lang="en-AU" dirty="0" smtClean="0">
                <a:solidFill>
                  <a:schemeClr val="bg1"/>
                </a:solidFill>
              </a:rPr>
            </a:br>
            <a:r>
              <a:rPr lang="en-AU" dirty="0" smtClean="0">
                <a:solidFill>
                  <a:schemeClr val="bg1"/>
                </a:solidFill>
              </a:rPr>
              <a:t>        </a:t>
            </a:r>
            <a:r>
              <a:rPr lang="en-AU" dirty="0">
                <a:solidFill>
                  <a:schemeClr val="bg1"/>
                </a:solidFill>
              </a:rPr>
              <a:t>https://</a:t>
            </a:r>
            <a:r>
              <a:rPr lang="en-AU" dirty="0" smtClean="0">
                <a:solidFill>
                  <a:schemeClr val="bg1"/>
                </a:solidFill>
              </a:rPr>
              <a:t>academicintegrity.org/wp-content/uploads/2017/12/Fundamental-Values-</a:t>
            </a:r>
            <a:br>
              <a:rPr lang="en-AU" dirty="0" smtClean="0">
                <a:solidFill>
                  <a:schemeClr val="bg1"/>
                </a:solidFill>
              </a:rPr>
            </a:br>
            <a:r>
              <a:rPr lang="en-AU" dirty="0" smtClean="0">
                <a:solidFill>
                  <a:schemeClr val="bg1"/>
                </a:solidFill>
              </a:rPr>
              <a:t>        2014.pdf</a:t>
            </a:r>
            <a:r>
              <a:rPr lang="en-AU" u="sng" dirty="0" smtClean="0">
                <a:solidFill>
                  <a:schemeClr val="bg1"/>
                </a:solidFill>
                <a:hlinkClick r:id="rId4"/>
              </a:rPr>
              <a:t>ttps</a:t>
            </a:r>
            <a:r>
              <a:rPr lang="en-AU" u="sng" dirty="0">
                <a:solidFill>
                  <a:schemeClr val="bg1"/>
                </a:solidFill>
                <a:hlinkClick r:id="rId4"/>
              </a:rPr>
              <a:t>://academicintegrity.org/wp-content/uploads/2017/12/Fundamental-Values-2014.pdf</a:t>
            </a:r>
            <a:endParaRPr lang="en-AU" dirty="0">
              <a:solidFill>
                <a:schemeClr val="bg1"/>
              </a:solidFill>
            </a:endParaRPr>
          </a:p>
          <a:p>
            <a:pPr indent="-360000"/>
            <a:r>
              <a:rPr lang="en-AU" dirty="0">
                <a:solidFill>
                  <a:schemeClr val="bg1"/>
                </a:solidFill>
              </a:rPr>
              <a:t>University of Sussex. 2016.  Academic integrity and avoiding plagiarism.  Retrieved </a:t>
            </a:r>
            <a:r>
              <a:rPr lang="en-AU" dirty="0" smtClean="0">
                <a:solidFill>
                  <a:schemeClr val="bg1"/>
                </a:solidFill>
              </a:rPr>
              <a:t>from</a:t>
            </a:r>
            <a:br>
              <a:rPr lang="en-AU" dirty="0" smtClean="0">
                <a:solidFill>
                  <a:schemeClr val="bg1"/>
                </a:solidFill>
              </a:rPr>
            </a:br>
            <a:r>
              <a:rPr lang="en-AU" dirty="0" smtClean="0">
                <a:solidFill>
                  <a:schemeClr val="bg1"/>
                </a:solidFill>
              </a:rPr>
              <a:t>       http</a:t>
            </a:r>
            <a:r>
              <a:rPr lang="en-AU" dirty="0">
                <a:solidFill>
                  <a:schemeClr val="bg1"/>
                </a:solidFill>
              </a:rPr>
              <a:t>://www.sussex.ac.uk/skillshub/?id=287&amp;site=normal</a:t>
            </a:r>
          </a:p>
        </p:txBody>
      </p:sp>
      <p:sp>
        <p:nvSpPr>
          <p:cNvPr id="5" name="TextBox 4"/>
          <p:cNvSpPr txBox="1"/>
          <p:nvPr/>
        </p:nvSpPr>
        <p:spPr>
          <a:xfrm>
            <a:off x="2310714" y="6217161"/>
            <a:ext cx="6608842" cy="461665"/>
          </a:xfrm>
          <a:prstGeom prst="rect">
            <a:avLst/>
          </a:prstGeom>
          <a:noFill/>
        </p:spPr>
        <p:txBody>
          <a:bodyPr wrap="square" rtlCol="0">
            <a:spAutoFit/>
          </a:bodyPr>
          <a:lstStyle/>
          <a:p>
            <a:r>
              <a:rPr lang="en-AU" sz="1200" dirty="0" smtClean="0">
                <a:solidFill>
                  <a:schemeClr val="bg1"/>
                </a:solidFill>
              </a:rPr>
              <a:t>Adapted from a School of Science teaching resource  with the kind </a:t>
            </a:r>
            <a:r>
              <a:rPr lang="en-AU" sz="1200" dirty="0">
                <a:solidFill>
                  <a:schemeClr val="bg1"/>
                </a:solidFill>
              </a:rPr>
              <a:t>permission </a:t>
            </a:r>
            <a:r>
              <a:rPr lang="en-AU" sz="1200" dirty="0" smtClean="0">
                <a:solidFill>
                  <a:schemeClr val="bg1"/>
                </a:solidFill>
              </a:rPr>
              <a:t> of Justin Brown (ADTL, School of Science) and Tina Fleming (Senior  Learning Adviser, School of Science), August 2019. </a:t>
            </a:r>
            <a:endParaRPr lang="en-AU" sz="1200" dirty="0">
              <a:solidFill>
                <a:schemeClr val="bg1"/>
              </a:solidFill>
            </a:endParaRPr>
          </a:p>
        </p:txBody>
      </p:sp>
    </p:spTree>
    <p:extLst>
      <p:ext uri="{BB962C8B-B14F-4D97-AF65-F5344CB8AC3E}">
        <p14:creationId xmlns:p14="http://schemas.microsoft.com/office/powerpoint/2010/main" val="19579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9" y="1222420"/>
            <a:ext cx="7953203" cy="4563237"/>
          </a:xfrm>
        </p:spPr>
        <p:txBody>
          <a:bodyPr>
            <a:noAutofit/>
          </a:bodyPr>
          <a:lstStyle/>
          <a:p>
            <a:pPr marL="171450" indent="-171450">
              <a:buFont typeface="Arial" panose="020B0604020202020204" pitchFamily="34" charset="0"/>
              <a:buChar char="•"/>
            </a:pPr>
            <a:r>
              <a:rPr lang="en-AU" sz="2000" dirty="0"/>
              <a:t>Being engaged in your </a:t>
            </a:r>
            <a:r>
              <a:rPr lang="en-AU" sz="2000" dirty="0" smtClean="0"/>
              <a:t>learning.</a:t>
            </a:r>
          </a:p>
          <a:p>
            <a:pPr marL="171450" indent="-171450">
              <a:buFont typeface="Arial" panose="020B0604020202020204" pitchFamily="34" charset="0"/>
              <a:buChar char="•"/>
            </a:pPr>
            <a:r>
              <a:rPr lang="en-AU" sz="2000" dirty="0"/>
              <a:t>Undertaking your studies diligently and with the aim of genuinely achieving the learning outcomes of the </a:t>
            </a:r>
            <a:r>
              <a:rPr lang="en-AU" sz="2000" dirty="0" smtClean="0"/>
              <a:t>Unit. </a:t>
            </a:r>
            <a:endParaRPr lang="en-AU" sz="2000" dirty="0"/>
          </a:p>
          <a:p>
            <a:pPr marL="171450" indent="-171450">
              <a:buFont typeface="Arial" panose="020B0604020202020204" pitchFamily="34" charset="0"/>
              <a:buChar char="•"/>
            </a:pPr>
            <a:r>
              <a:rPr lang="en-AU" sz="2000" dirty="0" smtClean="0"/>
              <a:t>Being </a:t>
            </a:r>
            <a:r>
              <a:rPr lang="en-AU" sz="2000" dirty="0"/>
              <a:t>engaged in assessment tasks and submitting work that has been correctly in-text and end-text </a:t>
            </a:r>
            <a:r>
              <a:rPr lang="en-AU" sz="2000" dirty="0" smtClean="0"/>
              <a:t>referenced.</a:t>
            </a:r>
          </a:p>
          <a:p>
            <a:pPr marL="171450" indent="-171450">
              <a:buFont typeface="Arial" panose="020B0604020202020204" pitchFamily="34" charset="0"/>
              <a:buChar char="•"/>
            </a:pPr>
            <a:r>
              <a:rPr lang="en-AU" sz="2000" dirty="0" smtClean="0"/>
              <a:t>Being honest about your own work - that </a:t>
            </a:r>
            <a:r>
              <a:rPr lang="en-AU" sz="2000" dirty="0"/>
              <a:t>the work you submit for Assessment is </a:t>
            </a:r>
            <a:r>
              <a:rPr lang="en-AU" sz="2000" b="1" dirty="0"/>
              <a:t>YOUR work, </a:t>
            </a:r>
            <a:r>
              <a:rPr lang="en-AU" sz="2000" dirty="0"/>
              <a:t>or if a group assessment task, the</a:t>
            </a:r>
            <a:r>
              <a:rPr lang="en-AU" sz="2000" b="1" dirty="0"/>
              <a:t> GROUP's work.</a:t>
            </a:r>
            <a:endParaRPr lang="en-AU" sz="2000" dirty="0"/>
          </a:p>
          <a:p>
            <a:pPr marL="171450" indent="-171450">
              <a:buFont typeface="Arial" panose="020B0604020202020204" pitchFamily="34" charset="0"/>
              <a:buChar char="•"/>
            </a:pPr>
            <a:r>
              <a:rPr lang="en-AU" sz="2000" dirty="0" smtClean="0"/>
              <a:t>Considerate of the </a:t>
            </a:r>
            <a:r>
              <a:rPr lang="en-AU" sz="2000" dirty="0"/>
              <a:t>opinions and values of others, such as in group discussions or group assessment tasks.</a:t>
            </a:r>
          </a:p>
          <a:p>
            <a:pPr marL="171450" indent="-171450">
              <a:buFont typeface="Arial" panose="020B0604020202020204" pitchFamily="34" charset="0"/>
              <a:buChar char="•"/>
            </a:pPr>
            <a:r>
              <a:rPr lang="en-AU" sz="2000" dirty="0"/>
              <a:t>Acting with integrity as part of your beliefs, who you </a:t>
            </a:r>
            <a:r>
              <a:rPr lang="en-AU" sz="2000" dirty="0" smtClean="0"/>
              <a:t>are, and demonstrating </a:t>
            </a:r>
            <a:r>
              <a:rPr lang="en-AU" sz="2000" dirty="0"/>
              <a:t>the highest personal and professional </a:t>
            </a:r>
            <a:r>
              <a:rPr lang="en-AU" sz="2000" dirty="0" smtClean="0"/>
              <a:t>standards</a:t>
            </a:r>
            <a:endParaRPr lang="en-US" sz="2000" dirty="0"/>
          </a:p>
        </p:txBody>
      </p:sp>
      <p:sp>
        <p:nvSpPr>
          <p:cNvPr id="3" name="Title 2"/>
          <p:cNvSpPr>
            <a:spLocks noGrp="1"/>
          </p:cNvSpPr>
          <p:nvPr>
            <p:ph type="title"/>
          </p:nvPr>
        </p:nvSpPr>
        <p:spPr/>
        <p:txBody>
          <a:bodyPr/>
          <a:lstStyle/>
          <a:p>
            <a:r>
              <a:rPr lang="en-US" dirty="0" smtClean="0"/>
              <a:t>What does academic integrity look like?</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sp>
        <p:nvSpPr>
          <p:cNvPr id="4" name="TextBox 3"/>
          <p:cNvSpPr txBox="1"/>
          <p:nvPr/>
        </p:nvSpPr>
        <p:spPr>
          <a:xfrm>
            <a:off x="5561215" y="6537786"/>
            <a:ext cx="3291839" cy="215444"/>
          </a:xfrm>
          <a:prstGeom prst="rect">
            <a:avLst/>
          </a:prstGeom>
          <a:noFill/>
        </p:spPr>
        <p:txBody>
          <a:bodyPr wrap="square" rtlCol="0">
            <a:spAutoFit/>
          </a:bodyPr>
          <a:lstStyle/>
          <a:p>
            <a:r>
              <a:rPr lang="en-AU" sz="800" dirty="0" smtClean="0"/>
              <a:t>(Edith </a:t>
            </a:r>
            <a:r>
              <a:rPr lang="en-AU" sz="800" dirty="0"/>
              <a:t>Cowan University, Strategic and Governance </a:t>
            </a:r>
            <a:r>
              <a:rPr lang="en-AU" sz="800" dirty="0" smtClean="0"/>
              <a:t>Services, 2019a)</a:t>
            </a:r>
            <a:endParaRPr lang="en-AU" sz="800" dirty="0"/>
          </a:p>
        </p:txBody>
      </p:sp>
      <p:sp>
        <p:nvSpPr>
          <p:cNvPr id="8" name="TextBox 7"/>
          <p:cNvSpPr txBox="1"/>
          <p:nvPr/>
        </p:nvSpPr>
        <p:spPr>
          <a:xfrm>
            <a:off x="4057997" y="5610835"/>
            <a:ext cx="3006436" cy="923330"/>
          </a:xfrm>
          <a:prstGeom prst="rect">
            <a:avLst/>
          </a:prstGeom>
          <a:noFill/>
        </p:spPr>
        <p:txBody>
          <a:bodyPr wrap="square" rtlCol="0">
            <a:spAutoFit/>
          </a:bodyPr>
          <a:lstStyle/>
          <a:p>
            <a:r>
              <a:rPr lang="en-AU" sz="5400" b="1" dirty="0" smtClean="0">
                <a:solidFill>
                  <a:srgbClr val="7030A0"/>
                </a:solidFill>
                <a:latin typeface="Segoe Print" panose="02000600000000000000" pitchFamily="2" charset="0"/>
                <a:ea typeface="Segoe UI Historic" panose="020B0502040204020203" pitchFamily="34" charset="0"/>
                <a:cs typeface="Segoe UI Historic" panose="020B0502040204020203" pitchFamily="34" charset="0"/>
              </a:rPr>
              <a:t>Respect</a:t>
            </a:r>
            <a:endParaRPr lang="en-AU" sz="5400" b="1" dirty="0">
              <a:solidFill>
                <a:srgbClr val="7030A0"/>
              </a:solidFill>
              <a:latin typeface="Segoe Print" panose="02000600000000000000" pitchFamily="2" charset="0"/>
              <a:ea typeface="Segoe UI Historic" panose="020B0502040204020203" pitchFamily="34" charset="0"/>
              <a:cs typeface="Segoe UI Historic" panose="020B0502040204020203" pitchFamily="34" charset="0"/>
            </a:endParaRPr>
          </a:p>
        </p:txBody>
      </p:sp>
      <p:sp>
        <p:nvSpPr>
          <p:cNvPr id="9" name="TextBox 8"/>
          <p:cNvSpPr txBox="1"/>
          <p:nvPr/>
        </p:nvSpPr>
        <p:spPr>
          <a:xfrm>
            <a:off x="5561215" y="760755"/>
            <a:ext cx="3183775" cy="923330"/>
          </a:xfrm>
          <a:prstGeom prst="rect">
            <a:avLst/>
          </a:prstGeom>
          <a:noFill/>
        </p:spPr>
        <p:txBody>
          <a:bodyPr wrap="square" rtlCol="0">
            <a:spAutoFit/>
          </a:bodyPr>
          <a:lstStyle/>
          <a:p>
            <a:r>
              <a:rPr lang="en-AU" sz="5400" b="1" dirty="0" smtClean="0">
                <a:solidFill>
                  <a:srgbClr val="002060"/>
                </a:solidFill>
                <a:latin typeface="Segoe Print" panose="02000600000000000000" pitchFamily="2" charset="0"/>
                <a:ea typeface="Segoe UI Historic" panose="020B0502040204020203" pitchFamily="34" charset="0"/>
                <a:cs typeface="Segoe UI Historic" panose="020B0502040204020203" pitchFamily="34" charset="0"/>
              </a:rPr>
              <a:t>Fairness</a:t>
            </a:r>
            <a:endParaRPr lang="en-AU" sz="5400" b="1" dirty="0">
              <a:solidFill>
                <a:srgbClr val="002060"/>
              </a:solidFill>
              <a:latin typeface="Segoe Print" panose="02000600000000000000" pitchFamily="2"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731533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171450" indent="-171450">
              <a:buFont typeface="Arial" panose="020B0604020202020204" pitchFamily="34" charset="0"/>
              <a:buChar char="•"/>
            </a:pPr>
            <a:r>
              <a:rPr lang="en-US" sz="1600" dirty="0" smtClean="0"/>
              <a:t>Be Organised</a:t>
            </a:r>
          </a:p>
          <a:p>
            <a:pPr marL="857250" lvl="1" indent="-171450"/>
            <a:r>
              <a:rPr lang="en-US" dirty="0" smtClean="0"/>
              <a:t>Be aware of the hectic points in the semester. </a:t>
            </a:r>
          </a:p>
          <a:p>
            <a:pPr marL="857250" lvl="1" indent="-171450"/>
            <a:r>
              <a:rPr lang="en-US" dirty="0" smtClean="0"/>
              <a:t>Plan for these – use a Semester Planner.</a:t>
            </a:r>
          </a:p>
          <a:p>
            <a:pPr marL="171450" indent="-171450">
              <a:buFont typeface="Arial" panose="020B0604020202020204" pitchFamily="34" charset="0"/>
              <a:buChar char="•"/>
            </a:pPr>
            <a:r>
              <a:rPr lang="en-US" sz="1600" dirty="0" smtClean="0"/>
              <a:t>Know your Skills Set</a:t>
            </a:r>
          </a:p>
          <a:p>
            <a:pPr marL="857250" lvl="1" indent="-171450"/>
            <a:r>
              <a:rPr lang="en-US" dirty="0" smtClean="0"/>
              <a:t>Do you read efficiently?</a:t>
            </a:r>
          </a:p>
          <a:p>
            <a:pPr marL="857250" lvl="1" indent="-171450"/>
            <a:r>
              <a:rPr lang="en-US" dirty="0" smtClean="0"/>
              <a:t>Can you critically read and note-take?</a:t>
            </a:r>
          </a:p>
          <a:p>
            <a:pPr marL="857250" lvl="1" indent="-171450"/>
            <a:r>
              <a:rPr lang="en-US" dirty="0" smtClean="0"/>
              <a:t>Do you know what is meant by referencing and how to do it?</a:t>
            </a:r>
          </a:p>
          <a:p>
            <a:pPr marL="857250" lvl="1" indent="-171450"/>
            <a:r>
              <a:rPr lang="en-US" dirty="0" smtClean="0"/>
              <a:t>Can you paraphrase and summarise?</a:t>
            </a:r>
          </a:p>
          <a:p>
            <a:pPr marL="857250" lvl="1" indent="-171450"/>
            <a:r>
              <a:rPr lang="en-US" dirty="0" smtClean="0"/>
              <a:t>Do you need to develop an academic voice?</a:t>
            </a:r>
          </a:p>
          <a:p>
            <a:pPr marL="171450" indent="-171450">
              <a:buFont typeface="Arial" panose="020B0604020202020204" pitchFamily="34" charset="0"/>
              <a:buChar char="•"/>
            </a:pPr>
            <a:r>
              <a:rPr lang="en-US" sz="1600" dirty="0" smtClean="0"/>
              <a:t>Set yourself Manageable Timelines</a:t>
            </a:r>
          </a:p>
          <a:p>
            <a:pPr marL="857250" lvl="1" indent="-171450"/>
            <a:r>
              <a:rPr lang="en-US" dirty="0" smtClean="0"/>
              <a:t>What workload requires a high level of planning?</a:t>
            </a:r>
          </a:p>
          <a:p>
            <a:pPr marL="857250" lvl="1" indent="-171450"/>
            <a:r>
              <a:rPr lang="en-US" dirty="0" smtClean="0"/>
              <a:t>What workload requires low levels of planning?</a:t>
            </a:r>
          </a:p>
          <a:p>
            <a:pPr marL="857250" lvl="1" indent="-171450"/>
            <a:r>
              <a:rPr lang="en-US" dirty="0" smtClean="0"/>
              <a:t>What is due soon?</a:t>
            </a:r>
          </a:p>
          <a:p>
            <a:pPr marL="857250" lvl="1" indent="-171450"/>
            <a:r>
              <a:rPr lang="en-US" dirty="0" smtClean="0"/>
              <a:t>What is not due soon?</a:t>
            </a:r>
          </a:p>
          <a:p>
            <a:pPr marL="171450" indent="-171450">
              <a:buFont typeface="Arial" panose="020B0604020202020204" pitchFamily="34" charset="0"/>
              <a:buChar char="•"/>
            </a:pPr>
            <a:r>
              <a:rPr lang="en-US" sz="1600" dirty="0" smtClean="0"/>
              <a:t>Keep track of your Research</a:t>
            </a:r>
          </a:p>
          <a:p>
            <a:pPr marL="857250" lvl="1" indent="-171450"/>
            <a:r>
              <a:rPr lang="en-US" dirty="0" smtClean="0"/>
              <a:t>Where did you find the information you are referencing in the assessment task?</a:t>
            </a:r>
          </a:p>
          <a:p>
            <a:pPr marL="857250" lvl="1" indent="-171450"/>
            <a:r>
              <a:rPr lang="en-US" dirty="0" smtClean="0"/>
              <a:t>Can you easily access it again if you need it? </a:t>
            </a:r>
          </a:p>
          <a:p>
            <a:pPr marL="171450" indent="-171450">
              <a:buFont typeface="Arial" panose="020B0604020202020204" pitchFamily="34" charset="0"/>
              <a:buChar char="•"/>
            </a:pPr>
            <a:r>
              <a:rPr lang="en-US" sz="1600" dirty="0" smtClean="0"/>
              <a:t>Seek out Support</a:t>
            </a:r>
          </a:p>
          <a:p>
            <a:pPr marL="857250" lvl="1" indent="-171450"/>
            <a:r>
              <a:rPr lang="en-US" dirty="0" smtClean="0"/>
              <a:t>Know what support there is and where to find it.</a:t>
            </a:r>
            <a:endParaRPr lang="en-US" dirty="0"/>
          </a:p>
        </p:txBody>
      </p:sp>
      <p:sp>
        <p:nvSpPr>
          <p:cNvPr id="3" name="Title 2"/>
          <p:cNvSpPr>
            <a:spLocks noGrp="1"/>
          </p:cNvSpPr>
          <p:nvPr>
            <p:ph type="title"/>
          </p:nvPr>
        </p:nvSpPr>
        <p:spPr/>
        <p:txBody>
          <a:bodyPr/>
          <a:lstStyle/>
          <a:p>
            <a:r>
              <a:rPr lang="en-US" dirty="0" smtClean="0"/>
              <a:t>Acting with academic integrity</a:t>
            </a:r>
            <a:endParaRPr lang="en-US" dirty="0"/>
          </a:p>
        </p:txBody>
      </p:sp>
      <p:pic>
        <p:nvPicPr>
          <p:cNvPr id="5" name="Picture 4"/>
          <p:cNvPicPr>
            <a:picLocks noChangeAspect="1"/>
          </p:cNvPicPr>
          <p:nvPr/>
        </p:nvPicPr>
        <p:blipFill>
          <a:blip r:embed="rId3"/>
          <a:stretch>
            <a:fillRect/>
          </a:stretch>
        </p:blipFill>
        <p:spPr>
          <a:xfrm>
            <a:off x="6851966" y="5664238"/>
            <a:ext cx="2005758" cy="737680"/>
          </a:xfrm>
          <a:prstGeom prst="rect">
            <a:avLst/>
          </a:prstGeom>
        </p:spPr>
      </p:pic>
      <p:sp>
        <p:nvSpPr>
          <p:cNvPr id="4" name="TextBox 3"/>
          <p:cNvSpPr txBox="1"/>
          <p:nvPr/>
        </p:nvSpPr>
        <p:spPr>
          <a:xfrm>
            <a:off x="736933" y="6513226"/>
            <a:ext cx="8407067" cy="246221"/>
          </a:xfrm>
          <a:prstGeom prst="rect">
            <a:avLst/>
          </a:prstGeom>
          <a:noFill/>
        </p:spPr>
        <p:txBody>
          <a:bodyPr wrap="square" rtlCol="0">
            <a:spAutoFit/>
          </a:bodyPr>
          <a:lstStyle/>
          <a:p>
            <a:r>
              <a:rPr lang="en-AU" sz="1000" dirty="0" smtClean="0"/>
              <a:t>Source: student academic integrity </a:t>
            </a:r>
            <a:r>
              <a:rPr lang="en-AU" sz="1000" dirty="0"/>
              <a:t>website: https://intranet.ecu.edu.au/student/my-studies/academic-integrity/acting-with-academic-integrity</a:t>
            </a:r>
          </a:p>
        </p:txBody>
      </p:sp>
      <p:pic>
        <p:nvPicPr>
          <p:cNvPr id="6" name="Picture 5"/>
          <p:cNvPicPr>
            <a:picLocks noChangeAspect="1"/>
          </p:cNvPicPr>
          <p:nvPr/>
        </p:nvPicPr>
        <p:blipFill>
          <a:blip r:embed="rId4"/>
          <a:stretch>
            <a:fillRect/>
          </a:stretch>
        </p:blipFill>
        <p:spPr>
          <a:xfrm>
            <a:off x="6154414" y="1519932"/>
            <a:ext cx="2504762" cy="3514286"/>
          </a:xfrm>
          <a:prstGeom prst="rect">
            <a:avLst/>
          </a:prstGeom>
        </p:spPr>
      </p:pic>
      <p:sp>
        <p:nvSpPr>
          <p:cNvPr id="7" name="TextBox 6"/>
          <p:cNvSpPr txBox="1"/>
          <p:nvPr/>
        </p:nvSpPr>
        <p:spPr>
          <a:xfrm>
            <a:off x="4720074" y="688843"/>
            <a:ext cx="3134771" cy="923330"/>
          </a:xfrm>
          <a:prstGeom prst="rect">
            <a:avLst/>
          </a:prstGeom>
          <a:noFill/>
        </p:spPr>
        <p:txBody>
          <a:bodyPr wrap="square" rtlCol="0">
            <a:spAutoFit/>
          </a:bodyPr>
          <a:lstStyle/>
          <a:p>
            <a:r>
              <a:rPr lang="en-AU" sz="5400" b="1" dirty="0" smtClean="0">
                <a:solidFill>
                  <a:srgbClr val="C00000"/>
                </a:solidFill>
                <a:latin typeface="Segoe Print" panose="02000600000000000000" pitchFamily="2" charset="0"/>
                <a:ea typeface="Segoe UI Historic" panose="020B0502040204020203" pitchFamily="34" charset="0"/>
                <a:cs typeface="Segoe UI Historic" panose="020B0502040204020203" pitchFamily="34" charset="0"/>
              </a:rPr>
              <a:t>Courage</a:t>
            </a:r>
            <a:endParaRPr lang="en-AU" sz="5400" b="1" dirty="0">
              <a:solidFill>
                <a:srgbClr val="C00000"/>
              </a:solidFill>
              <a:latin typeface="Segoe Print" panose="02000600000000000000" pitchFamily="2"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1215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7695" y="889911"/>
            <a:ext cx="8462355" cy="5623315"/>
          </a:xfrm>
        </p:spPr>
        <p:txBody>
          <a:bodyPr/>
          <a:lstStyle/>
          <a:p>
            <a:r>
              <a:rPr lang="en-US" sz="1800" dirty="0" smtClean="0">
                <a:solidFill>
                  <a:srgbClr val="C00000"/>
                </a:solidFill>
              </a:rPr>
              <a:t>If a student uses </a:t>
            </a:r>
            <a:r>
              <a:rPr lang="en-US" sz="1800" dirty="0">
                <a:solidFill>
                  <a:srgbClr val="C00000"/>
                </a:solidFill>
              </a:rPr>
              <a:t>other people’s work without due recognition of the author(s), </a:t>
            </a:r>
            <a:r>
              <a:rPr lang="en-US" sz="1800" dirty="0" smtClean="0">
                <a:solidFill>
                  <a:srgbClr val="C00000"/>
                </a:solidFill>
              </a:rPr>
              <a:t>works </a:t>
            </a:r>
            <a:r>
              <a:rPr lang="en-US" sz="1800" dirty="0">
                <a:solidFill>
                  <a:srgbClr val="C00000"/>
                </a:solidFill>
              </a:rPr>
              <a:t>too closely together with other students on individual assessments or have other people complete their work for them (paid or unpaid</a:t>
            </a:r>
            <a:r>
              <a:rPr lang="en-US" sz="1800" dirty="0" smtClean="0">
                <a:solidFill>
                  <a:srgbClr val="C00000"/>
                </a:solidFill>
              </a:rPr>
              <a:t>) then this is academic misconduct.</a:t>
            </a:r>
            <a:endParaRPr lang="en-US" sz="1800" dirty="0">
              <a:solidFill>
                <a:srgbClr val="C00000"/>
              </a:solidFill>
            </a:endParaRPr>
          </a:p>
          <a:p>
            <a:r>
              <a:rPr lang="en-US" sz="1400" dirty="0" smtClean="0"/>
              <a:t>Any </a:t>
            </a:r>
            <a:r>
              <a:rPr lang="en-US" sz="1400" dirty="0"/>
              <a:t>conduct by a Student in relation to academic work that is dishonest or </a:t>
            </a:r>
            <a:r>
              <a:rPr lang="en-US" sz="1400" dirty="0" smtClean="0"/>
              <a:t>unfair, constitutes </a:t>
            </a:r>
            <a:r>
              <a:rPr lang="en-US" sz="1400" dirty="0"/>
              <a:t>academic misconduct </a:t>
            </a:r>
            <a:r>
              <a:rPr lang="en-US" sz="1400" dirty="0" smtClean="0"/>
              <a:t>and includes: </a:t>
            </a:r>
            <a:endParaRPr lang="en-US" sz="1400" dirty="0"/>
          </a:p>
          <a:p>
            <a:r>
              <a:rPr lang="en-AU" sz="1400" dirty="0"/>
              <a:t>a) Bribery or Coercion; </a:t>
            </a:r>
          </a:p>
          <a:p>
            <a:r>
              <a:rPr lang="en-AU" sz="1400" dirty="0"/>
              <a:t>b) Cheating in Examinations; </a:t>
            </a:r>
          </a:p>
          <a:p>
            <a:r>
              <a:rPr lang="en-AU" sz="1400" dirty="0"/>
              <a:t>c) Contract Cheating; </a:t>
            </a:r>
          </a:p>
          <a:p>
            <a:r>
              <a:rPr lang="en-AU" sz="1400" dirty="0"/>
              <a:t>d) Fabrication and/or Falsification; </a:t>
            </a:r>
          </a:p>
          <a:p>
            <a:r>
              <a:rPr lang="en-US" sz="1400" dirty="0"/>
              <a:t>e) Failure to meet required research standards; </a:t>
            </a:r>
          </a:p>
          <a:p>
            <a:r>
              <a:rPr lang="en-AU" sz="1400" dirty="0"/>
              <a:t>f) Plagiarism; and </a:t>
            </a:r>
          </a:p>
          <a:p>
            <a:r>
              <a:rPr lang="en-AU" sz="1400" dirty="0"/>
              <a:t>g) Unauthorised Collaboration </a:t>
            </a:r>
          </a:p>
          <a:p>
            <a:r>
              <a:rPr lang="en-US" sz="1400" dirty="0" smtClean="0"/>
              <a:t>as </a:t>
            </a:r>
            <a:r>
              <a:rPr lang="en-US" sz="1400" dirty="0"/>
              <a:t>defined in the </a:t>
            </a:r>
            <a:r>
              <a:rPr lang="en-US" sz="1400" dirty="0" smtClean="0"/>
              <a:t>ECU University Rules: </a:t>
            </a:r>
            <a:r>
              <a:rPr lang="en-US" sz="1400" dirty="0" smtClean="0">
                <a:solidFill>
                  <a:schemeClr val="tx2"/>
                </a:solidFill>
              </a:rPr>
              <a:t>Academic </a:t>
            </a:r>
            <a:r>
              <a:rPr lang="en-US" sz="1400" dirty="0">
                <a:solidFill>
                  <a:schemeClr val="tx2"/>
                </a:solidFill>
              </a:rPr>
              <a:t>Misconduct Rules (Students</a:t>
            </a:r>
            <a:r>
              <a:rPr lang="en-US" sz="1400" dirty="0" smtClean="0">
                <a:solidFill>
                  <a:schemeClr val="tx2"/>
                </a:solidFill>
              </a:rPr>
              <a:t>).</a:t>
            </a:r>
            <a:r>
              <a:rPr lang="en-US" sz="1400" dirty="0"/>
              <a:t>	</a:t>
            </a:r>
          </a:p>
        </p:txBody>
      </p:sp>
      <p:sp>
        <p:nvSpPr>
          <p:cNvPr id="3" name="Title 2"/>
          <p:cNvSpPr>
            <a:spLocks noGrp="1"/>
          </p:cNvSpPr>
          <p:nvPr>
            <p:ph type="title"/>
          </p:nvPr>
        </p:nvSpPr>
        <p:spPr/>
        <p:txBody>
          <a:bodyPr/>
          <a:lstStyle/>
          <a:p>
            <a:r>
              <a:rPr lang="en-US" dirty="0" smtClean="0"/>
              <a:t>So what is academic misconduct?</a:t>
            </a:r>
            <a:endParaRPr lang="en-US" dirty="0"/>
          </a:p>
        </p:txBody>
      </p:sp>
      <p:pic>
        <p:nvPicPr>
          <p:cNvPr id="5" name="Picture 4"/>
          <p:cNvPicPr>
            <a:picLocks noChangeAspect="1"/>
          </p:cNvPicPr>
          <p:nvPr/>
        </p:nvPicPr>
        <p:blipFill>
          <a:blip r:embed="rId3"/>
          <a:stretch>
            <a:fillRect/>
          </a:stretch>
        </p:blipFill>
        <p:spPr>
          <a:xfrm>
            <a:off x="345799" y="5775546"/>
            <a:ext cx="2005758" cy="737680"/>
          </a:xfrm>
          <a:prstGeom prst="rect">
            <a:avLst/>
          </a:prstGeom>
        </p:spPr>
      </p:pic>
      <p:sp>
        <p:nvSpPr>
          <p:cNvPr id="4" name="Rectangle 3"/>
          <p:cNvSpPr/>
          <p:nvPr/>
        </p:nvSpPr>
        <p:spPr>
          <a:xfrm>
            <a:off x="4856205" y="6390115"/>
            <a:ext cx="4065374" cy="246221"/>
          </a:xfrm>
          <a:prstGeom prst="rect">
            <a:avLst/>
          </a:prstGeom>
        </p:spPr>
        <p:txBody>
          <a:bodyPr wrap="square">
            <a:spAutoFit/>
          </a:bodyPr>
          <a:lstStyle/>
          <a:p>
            <a:r>
              <a:rPr lang="en-AU" sz="1000" dirty="0" smtClean="0"/>
              <a:t>(Edith </a:t>
            </a:r>
            <a:r>
              <a:rPr lang="en-AU" sz="1000" dirty="0"/>
              <a:t>Cowan University, Strategic and Governance Services, </a:t>
            </a:r>
            <a:r>
              <a:rPr lang="en-AU" sz="1000" dirty="0" smtClean="0"/>
              <a:t>2019b)</a:t>
            </a:r>
            <a:endParaRPr lang="en-AU" sz="1000" dirty="0"/>
          </a:p>
        </p:txBody>
      </p:sp>
    </p:spTree>
    <p:extLst>
      <p:ext uri="{BB962C8B-B14F-4D97-AF65-F5344CB8AC3E}">
        <p14:creationId xmlns:p14="http://schemas.microsoft.com/office/powerpoint/2010/main" val="1734511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5799" y="1075038"/>
            <a:ext cx="8130936" cy="4460644"/>
          </a:xfrm>
        </p:spPr>
        <p:txBody>
          <a:bodyPr>
            <a:normAutofit/>
          </a:bodyPr>
          <a:lstStyle/>
          <a:p>
            <a:r>
              <a:rPr lang="en-AU" sz="1800" dirty="0"/>
              <a:t>It can sometimes be accidental but it can also be deliberate. Whether it’s intentional or unintentional it’s still </a:t>
            </a:r>
            <a:r>
              <a:rPr lang="en-AU" sz="1800" dirty="0" smtClean="0"/>
              <a:t>misconduct, will be investigated </a:t>
            </a:r>
            <a:r>
              <a:rPr lang="en-AU" sz="1800" dirty="0"/>
              <a:t>and can lead to significant </a:t>
            </a:r>
            <a:r>
              <a:rPr lang="en-AU" sz="1800" dirty="0" smtClean="0"/>
              <a:t>consequences. </a:t>
            </a:r>
            <a:endParaRPr lang="en-AU" sz="1800" dirty="0"/>
          </a:p>
          <a:p>
            <a:endParaRPr lang="en-AU" sz="1800" dirty="0"/>
          </a:p>
          <a:p>
            <a:pPr algn="ctr"/>
            <a:r>
              <a:rPr lang="en-AU" sz="4400" b="1" dirty="0">
                <a:solidFill>
                  <a:srgbClr val="FFC000"/>
                </a:solidFill>
                <a:latin typeface="Segoe Print" panose="02000600000000000000" pitchFamily="2" charset="0"/>
                <a:ea typeface="Segoe UI Historic" panose="020B0502040204020203" pitchFamily="34" charset="0"/>
                <a:cs typeface="Segoe UI Historic" panose="020B0502040204020203" pitchFamily="34" charset="0"/>
              </a:rPr>
              <a:t>Responsibility</a:t>
            </a:r>
          </a:p>
          <a:p>
            <a:endParaRPr lang="en-AU" sz="1800" dirty="0"/>
          </a:p>
          <a:p>
            <a:r>
              <a:rPr lang="en-AU" sz="1800" dirty="0"/>
              <a:t>It’s your responsibility to be aware of the requirements of proper academic conduct and to </a:t>
            </a:r>
            <a:r>
              <a:rPr lang="en-AU" sz="1800" dirty="0" smtClean="0"/>
              <a:t>demonstrate good academic practice and ethical </a:t>
            </a:r>
            <a:r>
              <a:rPr lang="en-AU" sz="1800" dirty="0"/>
              <a:t>scholarship.</a:t>
            </a:r>
            <a:endParaRPr lang="en-US" sz="1800" dirty="0"/>
          </a:p>
          <a:p>
            <a:endParaRPr lang="en-AU" sz="1800" dirty="0"/>
          </a:p>
          <a:p>
            <a:r>
              <a:rPr lang="en-AU" sz="1800" dirty="0"/>
              <a:t>Let’s look at the most common forms of</a:t>
            </a:r>
          </a:p>
          <a:p>
            <a:r>
              <a:rPr lang="en-AU" sz="1800" dirty="0"/>
              <a:t> academic misconduct…….</a:t>
            </a:r>
          </a:p>
          <a:p>
            <a:endParaRPr lang="en-US" dirty="0"/>
          </a:p>
        </p:txBody>
      </p:sp>
      <p:sp>
        <p:nvSpPr>
          <p:cNvPr id="3" name="Title 2"/>
          <p:cNvSpPr>
            <a:spLocks noGrp="1"/>
          </p:cNvSpPr>
          <p:nvPr>
            <p:ph type="title"/>
          </p:nvPr>
        </p:nvSpPr>
        <p:spPr/>
        <p:txBody>
          <a:bodyPr/>
          <a:lstStyle/>
          <a:p>
            <a:r>
              <a:rPr lang="en-US" dirty="0" smtClean="0"/>
              <a:t>Be AWARE!</a:t>
            </a:r>
            <a:endParaRPr lang="en-US" dirty="0"/>
          </a:p>
        </p:txBody>
      </p:sp>
      <p:pic>
        <p:nvPicPr>
          <p:cNvPr id="5" name="Picture 4"/>
          <p:cNvPicPr>
            <a:picLocks noChangeAspect="1"/>
          </p:cNvPicPr>
          <p:nvPr/>
        </p:nvPicPr>
        <p:blipFill>
          <a:blip r:embed="rId3"/>
          <a:stretch>
            <a:fillRect/>
          </a:stretch>
        </p:blipFill>
        <p:spPr>
          <a:xfrm>
            <a:off x="345798" y="5907828"/>
            <a:ext cx="2005758" cy="737680"/>
          </a:xfrm>
          <a:prstGeom prst="rect">
            <a:avLst/>
          </a:prstGeom>
        </p:spPr>
      </p:pic>
      <p:pic>
        <p:nvPicPr>
          <p:cNvPr id="6" name="Picture 5"/>
          <p:cNvPicPr>
            <a:picLocks noChangeAspect="1"/>
          </p:cNvPicPr>
          <p:nvPr/>
        </p:nvPicPr>
        <p:blipFill>
          <a:blip r:embed="rId4"/>
          <a:stretch>
            <a:fillRect/>
          </a:stretch>
        </p:blipFill>
        <p:spPr>
          <a:xfrm>
            <a:off x="4492452" y="4207055"/>
            <a:ext cx="4076025" cy="2139913"/>
          </a:xfrm>
          <a:prstGeom prst="rect">
            <a:avLst/>
          </a:prstGeom>
          <a:ln>
            <a:noFill/>
          </a:ln>
          <a:effectLst>
            <a:softEdge rad="112500"/>
          </a:effectLst>
        </p:spPr>
      </p:pic>
    </p:spTree>
    <p:extLst>
      <p:ext uri="{BB962C8B-B14F-4D97-AF65-F5344CB8AC3E}">
        <p14:creationId xmlns:p14="http://schemas.microsoft.com/office/powerpoint/2010/main" val="1811955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Plagiarism</a:t>
            </a:r>
            <a:endParaRPr lang="en-US" dirty="0"/>
          </a:p>
        </p:txBody>
      </p:sp>
      <p:pic>
        <p:nvPicPr>
          <p:cNvPr id="5" name="Picture 4"/>
          <p:cNvPicPr>
            <a:picLocks noChangeAspect="1"/>
          </p:cNvPicPr>
          <p:nvPr/>
        </p:nvPicPr>
        <p:blipFill>
          <a:blip r:embed="rId3"/>
          <a:stretch>
            <a:fillRect/>
          </a:stretch>
        </p:blipFill>
        <p:spPr>
          <a:xfrm>
            <a:off x="6306392" y="5880369"/>
            <a:ext cx="2005758" cy="737680"/>
          </a:xfrm>
          <a:prstGeom prst="rect">
            <a:avLst/>
          </a:prstGeom>
        </p:spPr>
      </p:pic>
      <p:pic>
        <p:nvPicPr>
          <p:cNvPr id="6" name="Content Placeholder 5">
            <a:extLst>
              <a:ext uri="{FF2B5EF4-FFF2-40B4-BE49-F238E27FC236}">
                <a16:creationId xmlns:a16="http://schemas.microsoft.com/office/drawing/2014/main" id="{4D2C64B4-4D58-7E4F-8A3E-16102B126CA2}"/>
              </a:ext>
            </a:extLst>
          </p:cNvPr>
          <p:cNvPicPr>
            <a:picLocks noGrp="1" noChangeAspect="1"/>
          </p:cNvPicPr>
          <p:nvPr>
            <p:ph sz="half" idx="1"/>
          </p:nvPr>
        </p:nvPicPr>
        <p:blipFill>
          <a:blip r:embed="rId4"/>
          <a:stretch>
            <a:fillRect/>
          </a:stretch>
        </p:blipFill>
        <p:spPr>
          <a:xfrm>
            <a:off x="803275" y="1176776"/>
            <a:ext cx="7508875" cy="4224222"/>
          </a:xfrm>
          <a:prstGeom prst="rect">
            <a:avLst/>
          </a:prstGeom>
        </p:spPr>
      </p:pic>
    </p:spTree>
    <p:extLst>
      <p:ext uri="{BB962C8B-B14F-4D97-AF65-F5344CB8AC3E}">
        <p14:creationId xmlns:p14="http://schemas.microsoft.com/office/powerpoint/2010/main" val="321867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Plagiarism</a:t>
            </a:r>
            <a:endParaRPr lang="en-US" dirty="0"/>
          </a:p>
        </p:txBody>
      </p:sp>
      <p:pic>
        <p:nvPicPr>
          <p:cNvPr id="5" name="Picture 4"/>
          <p:cNvPicPr>
            <a:picLocks noChangeAspect="1"/>
          </p:cNvPicPr>
          <p:nvPr/>
        </p:nvPicPr>
        <p:blipFill>
          <a:blip r:embed="rId3"/>
          <a:stretch>
            <a:fillRect/>
          </a:stretch>
        </p:blipFill>
        <p:spPr>
          <a:xfrm>
            <a:off x="6298079" y="5924453"/>
            <a:ext cx="2005758" cy="737680"/>
          </a:xfrm>
          <a:prstGeom prst="rect">
            <a:avLst/>
          </a:prstGeom>
        </p:spPr>
      </p:pic>
      <p:pic>
        <p:nvPicPr>
          <p:cNvPr id="6" name="Content Placeholder 5">
            <a:extLst>
              <a:ext uri="{FF2B5EF4-FFF2-40B4-BE49-F238E27FC236}">
                <a16:creationId xmlns:a16="http://schemas.microsoft.com/office/drawing/2014/main" id="{C7EDCD06-2C01-4848-BE60-0086C86A6726}"/>
              </a:ext>
            </a:extLst>
          </p:cNvPr>
          <p:cNvPicPr>
            <a:picLocks noGrp="1" noChangeAspect="1"/>
          </p:cNvPicPr>
          <p:nvPr>
            <p:ph sz="half" idx="1"/>
          </p:nvPr>
        </p:nvPicPr>
        <p:blipFill>
          <a:blip r:embed="rId4"/>
          <a:stretch>
            <a:fillRect/>
          </a:stretch>
        </p:blipFill>
        <p:spPr>
          <a:xfrm>
            <a:off x="794962" y="1276264"/>
            <a:ext cx="7508875" cy="4224222"/>
          </a:xfrm>
          <a:prstGeom prst="rect">
            <a:avLst/>
          </a:prstGeom>
        </p:spPr>
      </p:pic>
    </p:spTree>
    <p:extLst>
      <p:ext uri="{BB962C8B-B14F-4D97-AF65-F5344CB8AC3E}">
        <p14:creationId xmlns:p14="http://schemas.microsoft.com/office/powerpoint/2010/main" val="3306594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U Corp Colours">
      <a:dk1>
        <a:srgbClr val="101920"/>
      </a:dk1>
      <a:lt1>
        <a:srgbClr val="FFFFFF"/>
      </a:lt1>
      <a:dk2>
        <a:srgbClr val="404140"/>
      </a:dk2>
      <a:lt2>
        <a:srgbClr val="FFFFFF"/>
      </a:lt2>
      <a:accent1>
        <a:srgbClr val="004B85"/>
      </a:accent1>
      <a:accent2>
        <a:srgbClr val="BE2F36"/>
      </a:accent2>
      <a:accent3>
        <a:srgbClr val="FFC658"/>
      </a:accent3>
      <a:accent4>
        <a:srgbClr val="004B85"/>
      </a:accent4>
      <a:accent5>
        <a:srgbClr val="FFC658"/>
      </a:accent5>
      <a:accent6>
        <a:srgbClr val="BE2F36"/>
      </a:accent6>
      <a:hlink>
        <a:srgbClr val="004B85"/>
      </a:hlink>
      <a:folHlink>
        <a:srgbClr val="BE2F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7396477-9AD4-8E4B-9BCB-30FFF2C9F8C4}" vid="{0280E817-5B6D-A343-A9C2-18E9CCA38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ECU-corporate-powerpoint-blue_standard</Template>
  <TotalTime>525</TotalTime>
  <Words>3670</Words>
  <Application>Microsoft Office PowerPoint</Application>
  <PresentationFormat>On-screen Show (4:3)</PresentationFormat>
  <Paragraphs>319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ＭＳ Ｐゴシック</vt:lpstr>
      <vt:lpstr>Arial</vt:lpstr>
      <vt:lpstr>Calibri</vt:lpstr>
      <vt:lpstr>Segoe Print</vt:lpstr>
      <vt:lpstr>Segoe UI Historic</vt:lpstr>
      <vt:lpstr>Office Theme</vt:lpstr>
      <vt:lpstr>What and Why all the fuss!</vt:lpstr>
      <vt:lpstr>What is academic integrity?</vt:lpstr>
      <vt:lpstr>Why is academic integrity important to YOU and ECU?</vt:lpstr>
      <vt:lpstr>What does academic integrity look like?</vt:lpstr>
      <vt:lpstr>Acting with academic integrity</vt:lpstr>
      <vt:lpstr>So what is academic misconduct?</vt:lpstr>
      <vt:lpstr>Be AWARE!</vt:lpstr>
      <vt:lpstr>Plagiarism</vt:lpstr>
      <vt:lpstr>Plagiarism</vt:lpstr>
      <vt:lpstr>Avoiding Plagiarism</vt:lpstr>
      <vt:lpstr>Referencing </vt:lpstr>
      <vt:lpstr>Turnitin</vt:lpstr>
      <vt:lpstr>What about these examples?</vt:lpstr>
      <vt:lpstr>What about these examples?</vt:lpstr>
      <vt:lpstr>Unauthorised Collaboration</vt:lpstr>
      <vt:lpstr>Unauthorised Collaboration</vt:lpstr>
      <vt:lpstr>Avoiding Unauthorised Collaboration</vt:lpstr>
      <vt:lpstr>Some scenarios to discuss</vt:lpstr>
      <vt:lpstr>Contract Cheating</vt:lpstr>
      <vt:lpstr>Contract Cheating</vt:lpstr>
      <vt:lpstr>Avoiding Contract Cheating</vt:lpstr>
      <vt:lpstr>Let’s look a these scenarios</vt:lpstr>
      <vt:lpstr>Unit specifics can be added here</vt:lpstr>
      <vt:lpstr>The FINAL Checks</vt:lpstr>
      <vt:lpstr>Steps to Submitting your work</vt:lpstr>
      <vt:lpstr>Steps Post-Submission</vt:lpstr>
      <vt:lpstr>Why is Checking SO important?</vt:lpstr>
      <vt:lpstr>Conclusion</vt:lpstr>
      <vt:lpstr>Resources (examples only insert relevant to your Unit)</vt:lpstr>
      <vt:lpstr>References</vt:lpstr>
    </vt:vector>
  </TitlesOfParts>
  <Company>Edith Cowan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INGRAM</dc:creator>
  <cp:lastModifiedBy>Diane INGRAM</cp:lastModifiedBy>
  <cp:revision>54</cp:revision>
  <cp:lastPrinted>2019-08-19T06:26:41Z</cp:lastPrinted>
  <dcterms:created xsi:type="dcterms:W3CDTF">2019-08-09T06:34:43Z</dcterms:created>
  <dcterms:modified xsi:type="dcterms:W3CDTF">2019-08-21T02:42:52Z</dcterms:modified>
</cp:coreProperties>
</file>